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5" r:id="rId7"/>
    <p:sldId id="260" r:id="rId8"/>
    <p:sldId id="263" r:id="rId9"/>
    <p:sldId id="262" r:id="rId10"/>
    <p:sldId id="288" r:id="rId11"/>
    <p:sldId id="261" r:id="rId12"/>
    <p:sldId id="287" r:id="rId13"/>
    <p:sldId id="283" r:id="rId14"/>
    <p:sldId id="266" r:id="rId15"/>
    <p:sldId id="267" r:id="rId16"/>
    <p:sldId id="268" r:id="rId17"/>
    <p:sldId id="289" r:id="rId18"/>
    <p:sldId id="290" r:id="rId19"/>
    <p:sldId id="271" r:id="rId20"/>
    <p:sldId id="284" r:id="rId21"/>
    <p:sldId id="272" r:id="rId22"/>
    <p:sldId id="291" r:id="rId23"/>
    <p:sldId id="292" r:id="rId24"/>
    <p:sldId id="293" r:id="rId25"/>
    <p:sldId id="273" r:id="rId26"/>
    <p:sldId id="294" r:id="rId27"/>
    <p:sldId id="295" r:id="rId28"/>
    <p:sldId id="296" r:id="rId29"/>
    <p:sldId id="297" r:id="rId30"/>
    <p:sldId id="298" r:id="rId31"/>
    <p:sldId id="285" r:id="rId32"/>
    <p:sldId id="277" r:id="rId33"/>
    <p:sldId id="276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Purfume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5.8079999999999989</c:v>
                </c:pt>
                <c:pt idx="1">
                  <c:v>5.9420000000000002</c:v>
                </c:pt>
                <c:pt idx="2">
                  <c:v>7.3649999999999993</c:v>
                </c:pt>
                <c:pt idx="3">
                  <c:v>5.8269999999999991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3-43D9-BC4F-0EBA45B518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Purfume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5.7649999999999988</c:v>
                </c:pt>
                <c:pt idx="1">
                  <c:v>6.3330000000000002</c:v>
                </c:pt>
                <c:pt idx="2">
                  <c:v>7.3919999999999986</c:v>
                </c:pt>
                <c:pt idx="3">
                  <c:v>6.254999999999999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03-43D9-BC4F-0EBA45B51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580392"/>
        <c:axId val="-208257621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Purfume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003-43D9-BC4F-0EBA45B5187B}"/>
                  </c:ext>
                </c:extLst>
              </c15:ser>
            </c15:filteredLineSeries>
          </c:ext>
        </c:extLst>
      </c:lineChart>
      <c:catAx>
        <c:axId val="-208258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576216"/>
        <c:crosses val="autoZero"/>
        <c:auto val="1"/>
        <c:lblAlgn val="ctr"/>
        <c:lblOffset val="100"/>
        <c:noMultiLvlLbl val="0"/>
      </c:catAx>
      <c:valAx>
        <c:axId val="-208257621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Likelihood of Purchase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580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 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5.4829999999999997</c:v>
                </c:pt>
                <c:pt idx="1">
                  <c:v>4.1719999999999997</c:v>
                </c:pt>
                <c:pt idx="2">
                  <c:v>6.8619999999999992</c:v>
                </c:pt>
                <c:pt idx="3">
                  <c:v>4.4829999999999997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C-4A40-B4EF-58411D2474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 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5.8469999999999986</c:v>
                </c:pt>
                <c:pt idx="1">
                  <c:v>6.8330000000000002</c:v>
                </c:pt>
                <c:pt idx="2">
                  <c:v>7.569</c:v>
                </c:pt>
                <c:pt idx="3">
                  <c:v>6.5970000000000004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C-4A40-B4EF-58411D247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965416"/>
        <c:axId val="207600509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 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C7C-4A40-B4EF-58411D2474C4}"/>
                  </c:ext>
                </c:extLst>
              </c15:ser>
            </c15:filteredLineSeries>
          </c:ext>
        </c:extLst>
      </c:lineChart>
      <c:catAx>
        <c:axId val="20759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005096"/>
        <c:crosses val="autoZero"/>
        <c:auto val="1"/>
        <c:lblAlgn val="ctr"/>
        <c:lblOffset val="100"/>
        <c:noMultiLvlLbl val="0"/>
      </c:catAx>
      <c:valAx>
        <c:axId val="207600509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Likelihood</a:t>
                </a:r>
                <a:r>
                  <a:rPr lang="en-US" baseline="0" dirty="0"/>
                  <a:t> of Purchase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965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Purfume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5.8079999999999989</c:v>
                </c:pt>
                <c:pt idx="1">
                  <c:v>5.9420000000000002</c:v>
                </c:pt>
                <c:pt idx="2">
                  <c:v>7.3649999999999993</c:v>
                </c:pt>
                <c:pt idx="3">
                  <c:v>5.8269999999999991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3-43D9-BC4F-0EBA45B518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Purfume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5.7649999999999988</c:v>
                </c:pt>
                <c:pt idx="1">
                  <c:v>6.3330000000000002</c:v>
                </c:pt>
                <c:pt idx="2">
                  <c:v>7.3919999999999986</c:v>
                </c:pt>
                <c:pt idx="3">
                  <c:v>6.254999999999999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03-43D9-BC4F-0EBA45B51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690104"/>
        <c:axId val="207426365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Purfume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003-43D9-BC4F-0EBA45B5187B}"/>
                  </c:ext>
                </c:extLst>
              </c15:ser>
            </c15:filteredLineSeries>
          </c:ext>
        </c:extLst>
      </c:lineChart>
      <c:catAx>
        <c:axId val="20756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263656"/>
        <c:crosses val="autoZero"/>
        <c:auto val="1"/>
        <c:lblAlgn val="ctr"/>
        <c:lblOffset val="100"/>
        <c:noMultiLvlLbl val="0"/>
      </c:catAx>
      <c:valAx>
        <c:axId val="207426365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Likelihood</a:t>
                </a:r>
                <a:r>
                  <a:rPr lang="en-US" baseline="0" dirty="0"/>
                  <a:t> of Purchase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690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4.6429999999999998</c:v>
                </c:pt>
                <c:pt idx="1">
                  <c:v>4.9820000000000002</c:v>
                </c:pt>
                <c:pt idx="2">
                  <c:v>4.6070000000000002</c:v>
                </c:pt>
                <c:pt idx="3">
                  <c:v>4.8209999999999997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8-4374-AE62-A429B1F0E0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4.2690000000000001</c:v>
                </c:pt>
                <c:pt idx="1">
                  <c:v>4.9809999999999999</c:v>
                </c:pt>
                <c:pt idx="2">
                  <c:v>3.75</c:v>
                </c:pt>
                <c:pt idx="3">
                  <c:v>4.077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8-4374-AE62-A429B1F0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198816"/>
        <c:axId val="38522708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9FA8-4374-AE62-A429B1F0E020}"/>
                  </c:ext>
                </c:extLst>
              </c15:ser>
            </c15:filteredLineSeries>
          </c:ext>
        </c:extLst>
      </c:lineChart>
      <c:catAx>
        <c:axId val="37819881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227088"/>
        <c:crosses val="autoZero"/>
        <c:auto val="1"/>
        <c:lblAlgn val="ctr"/>
        <c:lblOffset val="100"/>
        <c:noMultiLvlLbl val="0"/>
      </c:catAx>
      <c:valAx>
        <c:axId val="3852270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Recommendation</a:t>
                </a:r>
                <a:r>
                  <a:rPr lang="en-US" baseline="0" dirty="0"/>
                  <a:t> to a Friend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9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934374877009"/>
          <c:y val="2.1563679306502586E-2"/>
          <c:w val="0.70793545998146712"/>
          <c:h val="0.534891695800927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4.6429999999999998</c:v>
                </c:pt>
                <c:pt idx="1">
                  <c:v>4.9820000000000002</c:v>
                </c:pt>
                <c:pt idx="2">
                  <c:v>4.6070000000000002</c:v>
                </c:pt>
                <c:pt idx="3">
                  <c:v>4.8209999999999997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C0-408B-85B3-7123E46DAB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4.2690000000000001</c:v>
                </c:pt>
                <c:pt idx="1">
                  <c:v>4.9809999999999999</c:v>
                </c:pt>
                <c:pt idx="2">
                  <c:v>3.75</c:v>
                </c:pt>
                <c:pt idx="3">
                  <c:v>4.077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C0-408B-85B3-7123E46DA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198816"/>
        <c:axId val="38522708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6C0-408B-85B3-7123E46DAB16}"/>
                  </c:ext>
                </c:extLst>
              </c15:ser>
            </c15:filteredLineSeries>
          </c:ext>
        </c:extLst>
      </c:lineChart>
      <c:catAx>
        <c:axId val="37819881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227088"/>
        <c:crosses val="autoZero"/>
        <c:auto val="1"/>
        <c:lblAlgn val="ctr"/>
        <c:lblOffset val="100"/>
        <c:noMultiLvlLbl val="0"/>
      </c:catAx>
      <c:valAx>
        <c:axId val="3852270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Recommendation</a:t>
                </a:r>
                <a:r>
                  <a:rPr lang="en-US" baseline="0" dirty="0"/>
                  <a:t> to a Friend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9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5.0339999999999998</c:v>
                </c:pt>
                <c:pt idx="1">
                  <c:v>5.3219999999999992</c:v>
                </c:pt>
                <c:pt idx="2">
                  <c:v>5.1360000000000001</c:v>
                </c:pt>
                <c:pt idx="3">
                  <c:v>5.6269999999999989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6E-4766-8D53-541FA8430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4.8849999999999989</c:v>
                </c:pt>
                <c:pt idx="1">
                  <c:v>5.9420000000000002</c:v>
                </c:pt>
                <c:pt idx="2">
                  <c:v>5.4809999999999999</c:v>
                </c:pt>
                <c:pt idx="3">
                  <c:v>5.4420000000000002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E-4766-8D53-541FA8430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051992"/>
        <c:axId val="207601064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56E-4766-8D53-541FA8430B29}"/>
                  </c:ext>
                </c:extLst>
              </c15:ser>
            </c15:filteredLineSeries>
          </c:ext>
        </c:extLst>
      </c:lineChart>
      <c:catAx>
        <c:axId val="207605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010648"/>
        <c:crosses val="autoZero"/>
        <c:auto val="1"/>
        <c:lblAlgn val="ctr"/>
        <c:lblOffset val="100"/>
        <c:noMultiLvlLbl val="0"/>
      </c:catAx>
      <c:valAx>
        <c:axId val="207601064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Estimate</a:t>
                </a:r>
                <a:r>
                  <a:rPr lang="en-US" baseline="0" dirty="0"/>
                  <a:t> of Quality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051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5.0339999999999998</c:v>
                </c:pt>
                <c:pt idx="1">
                  <c:v>5.3219999999999992</c:v>
                </c:pt>
                <c:pt idx="2">
                  <c:v>5.1360000000000001</c:v>
                </c:pt>
                <c:pt idx="3">
                  <c:v>5.6269999999999989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6E-4766-8D53-541FA8430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4.8849999999999989</c:v>
                </c:pt>
                <c:pt idx="1">
                  <c:v>5.9420000000000002</c:v>
                </c:pt>
                <c:pt idx="2">
                  <c:v>5.4809999999999999</c:v>
                </c:pt>
                <c:pt idx="3">
                  <c:v>5.4420000000000002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E-4766-8D53-541FA8430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977944"/>
        <c:axId val="207581077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56E-4766-8D53-541FA8430B29}"/>
                  </c:ext>
                </c:extLst>
              </c15:ser>
            </c15:filteredLineSeries>
          </c:ext>
        </c:extLst>
      </c:lineChart>
      <c:catAx>
        <c:axId val="207597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810776"/>
        <c:crosses val="autoZero"/>
        <c:auto val="1"/>
        <c:lblAlgn val="ctr"/>
        <c:lblOffset val="100"/>
        <c:noMultiLvlLbl val="0"/>
      </c:catAx>
      <c:valAx>
        <c:axId val="207581077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977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2.726</c:v>
                </c:pt>
                <c:pt idx="1">
                  <c:v>4.5</c:v>
                </c:pt>
                <c:pt idx="2">
                  <c:v>3.516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14-48F7-A921-714B5FCB8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2.9449999999999998</c:v>
                </c:pt>
                <c:pt idx="1">
                  <c:v>4.9639999999999986</c:v>
                </c:pt>
                <c:pt idx="2">
                  <c:v>3.3820000000000001</c:v>
                </c:pt>
                <c:pt idx="3">
                  <c:v>5.5269999999999992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14-48F7-A921-714B5FCB8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908168"/>
        <c:axId val="207612466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F14-48F7-A921-714B5FCB8567}"/>
                  </c:ext>
                </c:extLst>
              </c15:ser>
            </c15:filteredLineSeries>
          </c:ext>
        </c:extLst>
      </c:lineChart>
      <c:catAx>
        <c:axId val="2075908168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124664"/>
        <c:crosses val="autoZero"/>
        <c:auto val="1"/>
        <c:lblAlgn val="ctr"/>
        <c:lblOffset val="100"/>
        <c:noMultiLvlLbl val="0"/>
      </c:catAx>
      <c:valAx>
        <c:axId val="207612466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908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2.726</c:v>
                </c:pt>
                <c:pt idx="1">
                  <c:v>4.5</c:v>
                </c:pt>
                <c:pt idx="2">
                  <c:v>3.516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14-48F7-A921-714B5FCB8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Elaborate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2.9449999999999998</c:v>
                </c:pt>
                <c:pt idx="1">
                  <c:v>4.9639999999999986</c:v>
                </c:pt>
                <c:pt idx="2">
                  <c:v>3.3820000000000001</c:v>
                </c:pt>
                <c:pt idx="3">
                  <c:v>5.5269999999999992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14-48F7-A921-714B5FCB8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064120"/>
        <c:axId val="208011103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F14-48F7-A921-714B5FCB8567}"/>
                  </c:ext>
                </c:extLst>
              </c15:ser>
            </c15:filteredLineSeries>
          </c:ext>
        </c:extLst>
      </c:lineChart>
      <c:catAx>
        <c:axId val="208006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111032"/>
        <c:crosses val="autoZero"/>
        <c:auto val="1"/>
        <c:lblAlgn val="ctr"/>
        <c:lblOffset val="100"/>
        <c:noMultiLvlLbl val="0"/>
      </c:catAx>
      <c:valAx>
        <c:axId val="208011103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Expectation</a:t>
                </a:r>
                <a:r>
                  <a:rPr lang="en-US" baseline="0" dirty="0"/>
                  <a:t> of Cost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064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 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5.4829999999999997</c:v>
                </c:pt>
                <c:pt idx="1">
                  <c:v>4.1719999999999997</c:v>
                </c:pt>
                <c:pt idx="2">
                  <c:v>6.8619999999999992</c:v>
                </c:pt>
                <c:pt idx="3">
                  <c:v>4.4829999999999997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D-47C6-97A2-95AC6571B4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Bleach </c:v>
                </c:pt>
                <c:pt idx="1">
                  <c:v>Lotion</c:v>
                </c:pt>
                <c:pt idx="2">
                  <c:v>Soap</c:v>
                </c:pt>
                <c:pt idx="3">
                  <c:v>Perfume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5.8469999999999986</c:v>
                </c:pt>
                <c:pt idx="1">
                  <c:v>6.8330000000000002</c:v>
                </c:pt>
                <c:pt idx="2">
                  <c:v>7.569</c:v>
                </c:pt>
                <c:pt idx="3">
                  <c:v>6.5970000000000004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D-47C6-97A2-95AC6571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965416"/>
        <c:axId val="207600509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Bleach </c:v>
                      </c:pt>
                      <c:pt idx="1">
                        <c:v>Lotion</c:v>
                      </c:pt>
                      <c:pt idx="2">
                        <c:v>Soap</c:v>
                      </c:pt>
                      <c:pt idx="3">
                        <c:v>Perfume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4BD-47C6-97A2-95AC6571B4B8}"/>
                  </c:ext>
                </c:extLst>
              </c15:ser>
            </c15:filteredLineSeries>
          </c:ext>
        </c:extLst>
      </c:lineChart>
      <c:catAx>
        <c:axId val="20759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005096"/>
        <c:crosses val="autoZero"/>
        <c:auto val="1"/>
        <c:lblAlgn val="ctr"/>
        <c:lblOffset val="100"/>
        <c:noMultiLvlLbl val="0"/>
      </c:catAx>
      <c:valAx>
        <c:axId val="207600509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Likelihood</a:t>
                </a:r>
                <a:r>
                  <a:rPr lang="en-US" baseline="0" dirty="0"/>
                  <a:t> of Purchase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965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1AC41-CE1D-4A2B-873E-32578BD2473D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3658F-084A-4051-A6C6-4C76544FF72A}">
      <dgm:prSet phldrT="[Text]"/>
      <dgm:spPr/>
      <dgm:t>
        <a:bodyPr/>
        <a:lstStyle/>
        <a:p>
          <a:r>
            <a:rPr lang="en-US" dirty="0"/>
            <a:t>Statement of the Problem</a:t>
          </a:r>
        </a:p>
      </dgm:t>
    </dgm:pt>
    <dgm:pt modelId="{1DE21F2B-CA57-4073-86D6-08A44C6BA195}" type="parTrans" cxnId="{22056E19-703C-406D-9AEF-59368A1A9C08}">
      <dgm:prSet/>
      <dgm:spPr/>
      <dgm:t>
        <a:bodyPr/>
        <a:lstStyle/>
        <a:p>
          <a:endParaRPr lang="en-US"/>
        </a:p>
      </dgm:t>
    </dgm:pt>
    <dgm:pt modelId="{7EC2C8C2-6AEE-45A9-A156-F1CD61F350FA}" type="sibTrans" cxnId="{22056E19-703C-406D-9AEF-59368A1A9C08}">
      <dgm:prSet/>
      <dgm:spPr/>
      <dgm:t>
        <a:bodyPr/>
        <a:lstStyle/>
        <a:p>
          <a:endParaRPr lang="en-US"/>
        </a:p>
      </dgm:t>
    </dgm:pt>
    <dgm:pt modelId="{9B56E687-124D-4BEB-96A0-F0D4BCD06100}">
      <dgm:prSet phldrT="[Text]"/>
      <dgm:spPr/>
      <dgm:t>
        <a:bodyPr/>
        <a:lstStyle/>
        <a:p>
          <a:r>
            <a:rPr lang="en-US" b="0" i="0" u="none" dirty="0"/>
            <a:t>The study was designed to determine  if typeface has an affect the appeal of a product. </a:t>
          </a:r>
          <a:endParaRPr lang="en-US" b="0" dirty="0"/>
        </a:p>
      </dgm:t>
    </dgm:pt>
    <dgm:pt modelId="{C373BA49-75F9-417F-882E-152F89224D38}" type="parTrans" cxnId="{90AA30C3-674B-4075-89AB-B705EE502A34}">
      <dgm:prSet/>
      <dgm:spPr/>
      <dgm:t>
        <a:bodyPr/>
        <a:lstStyle/>
        <a:p>
          <a:endParaRPr lang="en-US"/>
        </a:p>
      </dgm:t>
    </dgm:pt>
    <dgm:pt modelId="{CD42423A-5D9D-4899-A8F8-D995A3AE2073}" type="sibTrans" cxnId="{90AA30C3-674B-4075-89AB-B705EE502A34}">
      <dgm:prSet/>
      <dgm:spPr/>
      <dgm:t>
        <a:bodyPr/>
        <a:lstStyle/>
        <a:p>
          <a:endParaRPr lang="en-US"/>
        </a:p>
      </dgm:t>
    </dgm:pt>
    <dgm:pt modelId="{2E430D8C-C633-433F-8540-8C210688D3D6}">
      <dgm:prSet phldrT="[Text]"/>
      <dgm:spPr/>
      <dgm:t>
        <a:bodyPr/>
        <a:lstStyle/>
        <a:p>
          <a:r>
            <a:rPr lang="en-US" dirty="0"/>
            <a:t>The reason for this study was to examine if the use of an elaborative typeface on a product will lead to higher purchasing behaviors compared to a product with a natural typeface.</a:t>
          </a:r>
        </a:p>
      </dgm:t>
    </dgm:pt>
    <dgm:pt modelId="{3A00BCDA-7DF2-4506-8088-3FA765165596}" type="parTrans" cxnId="{F17D5901-0236-4794-A77F-5D2BC0D228EB}">
      <dgm:prSet/>
      <dgm:spPr/>
      <dgm:t>
        <a:bodyPr/>
        <a:lstStyle/>
        <a:p>
          <a:endParaRPr lang="en-US"/>
        </a:p>
      </dgm:t>
    </dgm:pt>
    <dgm:pt modelId="{8B502FF4-2EA6-4A0B-B008-8AB3B73B2D7C}" type="sibTrans" cxnId="{F17D5901-0236-4794-A77F-5D2BC0D228EB}">
      <dgm:prSet/>
      <dgm:spPr/>
      <dgm:t>
        <a:bodyPr/>
        <a:lstStyle/>
        <a:p>
          <a:endParaRPr lang="en-US"/>
        </a:p>
      </dgm:t>
    </dgm:pt>
    <dgm:pt modelId="{03BF40F1-CCFC-4ECF-A293-57874A9782B0}">
      <dgm:prSet phldrT="[Text]"/>
      <dgm:spPr/>
      <dgm:t>
        <a:bodyPr/>
        <a:lstStyle/>
        <a:p>
          <a:r>
            <a:rPr lang="en-US" dirty="0"/>
            <a:t>If a product uses an elaborative typeface or a natural typeface, which will be preferred? </a:t>
          </a:r>
        </a:p>
      </dgm:t>
    </dgm:pt>
    <dgm:pt modelId="{53823D9B-EFEA-4855-9543-0CB2CA2A6353}" type="parTrans" cxnId="{F8A9681C-0413-4785-879D-9F0D0A83CAF3}">
      <dgm:prSet/>
      <dgm:spPr/>
      <dgm:t>
        <a:bodyPr/>
        <a:lstStyle/>
        <a:p>
          <a:endParaRPr lang="en-US"/>
        </a:p>
      </dgm:t>
    </dgm:pt>
    <dgm:pt modelId="{71C92D2C-B9DC-4D10-AEF4-0F2BECE5AF30}" type="sibTrans" cxnId="{F8A9681C-0413-4785-879D-9F0D0A83CAF3}">
      <dgm:prSet/>
      <dgm:spPr/>
      <dgm:t>
        <a:bodyPr/>
        <a:lstStyle/>
        <a:p>
          <a:endParaRPr lang="en-US"/>
        </a:p>
      </dgm:t>
    </dgm:pt>
    <dgm:pt modelId="{3D146F5D-F176-42DF-AB79-438B1F10A810}" type="pres">
      <dgm:prSet presAssocID="{05B1AC41-CE1D-4A2B-873E-32578BD247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401A5-8D1E-4FF5-BCEE-00AB7E49B062}" type="pres">
      <dgm:prSet presAssocID="{3903658F-084A-4051-A6C6-4C76544FF72A}" presName="roof" presStyleLbl="dkBgShp" presStyleIdx="0" presStyleCnt="2"/>
      <dgm:spPr/>
      <dgm:t>
        <a:bodyPr/>
        <a:lstStyle/>
        <a:p>
          <a:endParaRPr lang="en-US"/>
        </a:p>
      </dgm:t>
    </dgm:pt>
    <dgm:pt modelId="{75A20695-7424-41E1-852B-E8F8B27A5688}" type="pres">
      <dgm:prSet presAssocID="{3903658F-084A-4051-A6C6-4C76544FF72A}" presName="pillars" presStyleCnt="0"/>
      <dgm:spPr/>
    </dgm:pt>
    <dgm:pt modelId="{CD5EC6AF-642B-4CB7-9914-D53B0CD60E6A}" type="pres">
      <dgm:prSet presAssocID="{3903658F-084A-4051-A6C6-4C76544FF72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A546-4E23-4BA2-97E7-E79E48EB33B5}" type="pres">
      <dgm:prSet presAssocID="{2E430D8C-C633-433F-8540-8C210688D3D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19DDC-C673-46B1-B29E-DF80C394F2CD}" type="pres">
      <dgm:prSet presAssocID="{03BF40F1-CCFC-4ECF-A293-57874A9782B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EDC02-921A-4B58-B2F1-69517663EF5D}" type="pres">
      <dgm:prSet presAssocID="{3903658F-084A-4051-A6C6-4C76544FF72A}" presName="base" presStyleLbl="dkBgShp" presStyleIdx="1" presStyleCnt="2"/>
      <dgm:spPr/>
    </dgm:pt>
  </dgm:ptLst>
  <dgm:cxnLst>
    <dgm:cxn modelId="{90AA30C3-674B-4075-89AB-B705EE502A34}" srcId="{3903658F-084A-4051-A6C6-4C76544FF72A}" destId="{9B56E687-124D-4BEB-96A0-F0D4BCD06100}" srcOrd="0" destOrd="0" parTransId="{C373BA49-75F9-417F-882E-152F89224D38}" sibTransId="{CD42423A-5D9D-4899-A8F8-D995A3AE2073}"/>
    <dgm:cxn modelId="{EC1912D2-C72B-4DD4-9BD7-DC665CA2D986}" type="presOf" srcId="{9B56E687-124D-4BEB-96A0-F0D4BCD06100}" destId="{CD5EC6AF-642B-4CB7-9914-D53B0CD60E6A}" srcOrd="0" destOrd="0" presId="urn:microsoft.com/office/officeart/2005/8/layout/hList3"/>
    <dgm:cxn modelId="{5FC3394D-645F-40ED-871F-0711CE3E975B}" type="presOf" srcId="{05B1AC41-CE1D-4A2B-873E-32578BD2473D}" destId="{3D146F5D-F176-42DF-AB79-438B1F10A810}" srcOrd="0" destOrd="0" presId="urn:microsoft.com/office/officeart/2005/8/layout/hList3"/>
    <dgm:cxn modelId="{96F5F456-57C6-4B62-8096-1247E1B46314}" type="presOf" srcId="{03BF40F1-CCFC-4ECF-A293-57874A9782B0}" destId="{10219DDC-C673-46B1-B29E-DF80C394F2CD}" srcOrd="0" destOrd="0" presId="urn:microsoft.com/office/officeart/2005/8/layout/hList3"/>
    <dgm:cxn modelId="{062651FA-313E-46B1-B6DB-0FDB550B2CF1}" type="presOf" srcId="{3903658F-084A-4051-A6C6-4C76544FF72A}" destId="{990401A5-8D1E-4FF5-BCEE-00AB7E49B062}" srcOrd="0" destOrd="0" presId="urn:microsoft.com/office/officeart/2005/8/layout/hList3"/>
    <dgm:cxn modelId="{F17D5901-0236-4794-A77F-5D2BC0D228EB}" srcId="{3903658F-084A-4051-A6C6-4C76544FF72A}" destId="{2E430D8C-C633-433F-8540-8C210688D3D6}" srcOrd="1" destOrd="0" parTransId="{3A00BCDA-7DF2-4506-8088-3FA765165596}" sibTransId="{8B502FF4-2EA6-4A0B-B008-8AB3B73B2D7C}"/>
    <dgm:cxn modelId="{22056E19-703C-406D-9AEF-59368A1A9C08}" srcId="{05B1AC41-CE1D-4A2B-873E-32578BD2473D}" destId="{3903658F-084A-4051-A6C6-4C76544FF72A}" srcOrd="0" destOrd="0" parTransId="{1DE21F2B-CA57-4073-86D6-08A44C6BA195}" sibTransId="{7EC2C8C2-6AEE-45A9-A156-F1CD61F350FA}"/>
    <dgm:cxn modelId="{F8A9681C-0413-4785-879D-9F0D0A83CAF3}" srcId="{3903658F-084A-4051-A6C6-4C76544FF72A}" destId="{03BF40F1-CCFC-4ECF-A293-57874A9782B0}" srcOrd="2" destOrd="0" parTransId="{53823D9B-EFEA-4855-9543-0CB2CA2A6353}" sibTransId="{71C92D2C-B9DC-4D10-AEF4-0F2BECE5AF30}"/>
    <dgm:cxn modelId="{038FB0AC-BB99-4A78-BC56-627F18B034C0}" type="presOf" srcId="{2E430D8C-C633-433F-8540-8C210688D3D6}" destId="{2F99A546-4E23-4BA2-97E7-E79E48EB33B5}" srcOrd="0" destOrd="0" presId="urn:microsoft.com/office/officeart/2005/8/layout/hList3"/>
    <dgm:cxn modelId="{2B2C1C59-B349-418F-8A7F-93D649B9D3C5}" type="presParOf" srcId="{3D146F5D-F176-42DF-AB79-438B1F10A810}" destId="{990401A5-8D1E-4FF5-BCEE-00AB7E49B062}" srcOrd="0" destOrd="0" presId="urn:microsoft.com/office/officeart/2005/8/layout/hList3"/>
    <dgm:cxn modelId="{E9DEFA81-5886-420C-9F53-0C79D6A348A0}" type="presParOf" srcId="{3D146F5D-F176-42DF-AB79-438B1F10A810}" destId="{75A20695-7424-41E1-852B-E8F8B27A5688}" srcOrd="1" destOrd="0" presId="urn:microsoft.com/office/officeart/2005/8/layout/hList3"/>
    <dgm:cxn modelId="{F1C574EE-2B5C-4417-BCCB-1C90BE883FBE}" type="presParOf" srcId="{75A20695-7424-41E1-852B-E8F8B27A5688}" destId="{CD5EC6AF-642B-4CB7-9914-D53B0CD60E6A}" srcOrd="0" destOrd="0" presId="urn:microsoft.com/office/officeart/2005/8/layout/hList3"/>
    <dgm:cxn modelId="{98350C52-D4AA-439B-9436-BF222F630456}" type="presParOf" srcId="{75A20695-7424-41E1-852B-E8F8B27A5688}" destId="{2F99A546-4E23-4BA2-97E7-E79E48EB33B5}" srcOrd="1" destOrd="0" presId="urn:microsoft.com/office/officeart/2005/8/layout/hList3"/>
    <dgm:cxn modelId="{EF24F58D-AF4D-4537-ACC4-FE0827FFD8DC}" type="presParOf" srcId="{75A20695-7424-41E1-852B-E8F8B27A5688}" destId="{10219DDC-C673-46B1-B29E-DF80C394F2CD}" srcOrd="2" destOrd="0" presId="urn:microsoft.com/office/officeart/2005/8/layout/hList3"/>
    <dgm:cxn modelId="{08987600-7203-42D7-BC31-3BABEFCCB7E9}" type="presParOf" srcId="{3D146F5D-F176-42DF-AB79-438B1F10A810}" destId="{AE2EDC02-921A-4B58-B2F1-69517663EF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E1F3-6633-445D-846C-68B41847EB90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DFE90FA3-C69E-4212-801C-6BE8ED7A3E9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Typeface vs. Font</a:t>
          </a:r>
          <a:endParaRPr lang="en-US" dirty="0">
            <a:solidFill>
              <a:schemeClr val="tx1"/>
            </a:solidFill>
          </a:endParaRPr>
        </a:p>
      </dgm:t>
    </dgm:pt>
    <dgm:pt modelId="{1E921A94-F7FE-4722-804A-D849285689EF}" type="parTrans" cxnId="{BECFCCF5-FAFE-4A4F-99F8-C6E911617112}">
      <dgm:prSet/>
      <dgm:spPr/>
      <dgm:t>
        <a:bodyPr/>
        <a:lstStyle/>
        <a:p>
          <a:endParaRPr lang="en-US"/>
        </a:p>
      </dgm:t>
    </dgm:pt>
    <dgm:pt modelId="{ACD4F2D1-F152-4C8D-930F-F8F6F3926DAE}" type="sibTrans" cxnId="{BECFCCF5-FAFE-4A4F-99F8-C6E911617112}">
      <dgm:prSet/>
      <dgm:spPr/>
      <dgm:t>
        <a:bodyPr/>
        <a:lstStyle/>
        <a:p>
          <a:endParaRPr lang="en-US"/>
        </a:p>
      </dgm:t>
    </dgm:pt>
    <dgm:pt modelId="{7BA45B3A-CCAE-4B38-997C-897F1A5942B9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Elaborative vs. Natural</a:t>
          </a:r>
          <a:endParaRPr lang="en-US" dirty="0"/>
        </a:p>
      </dgm:t>
    </dgm:pt>
    <dgm:pt modelId="{D525F86F-4ABC-46E2-8637-47A24D697233}" type="parTrans" cxnId="{88D2B47B-6FDA-435D-8795-E6378FE6BA7C}">
      <dgm:prSet/>
      <dgm:spPr/>
      <dgm:t>
        <a:bodyPr/>
        <a:lstStyle/>
        <a:p>
          <a:endParaRPr lang="en-US"/>
        </a:p>
      </dgm:t>
    </dgm:pt>
    <dgm:pt modelId="{9B52B196-3B83-4562-8279-AC8206ABFF86}" type="sibTrans" cxnId="{88D2B47B-6FDA-435D-8795-E6378FE6BA7C}">
      <dgm:prSet/>
      <dgm:spPr/>
      <dgm:t>
        <a:bodyPr/>
        <a:lstStyle/>
        <a:p>
          <a:endParaRPr lang="en-US"/>
        </a:p>
      </dgm:t>
    </dgm:pt>
    <dgm:pt modelId="{0B12FAC1-163E-4BCB-A264-1F3704C2DB29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sldjump"/>
            </a:rPr>
            <a:t>Appropriateness</a:t>
          </a:r>
          <a:endParaRPr lang="en-US" dirty="0"/>
        </a:p>
      </dgm:t>
    </dgm:pt>
    <dgm:pt modelId="{3CAF0AC5-4908-44C0-81EA-9B7441D49615}" type="parTrans" cxnId="{3BFAB995-881F-49E1-83FB-DEF8C812188E}">
      <dgm:prSet/>
      <dgm:spPr/>
      <dgm:t>
        <a:bodyPr/>
        <a:lstStyle/>
        <a:p>
          <a:endParaRPr lang="en-US"/>
        </a:p>
      </dgm:t>
    </dgm:pt>
    <dgm:pt modelId="{5CD44F1A-59D7-4223-BF72-670204985B0F}" type="sibTrans" cxnId="{3BFAB995-881F-49E1-83FB-DEF8C812188E}">
      <dgm:prSet/>
      <dgm:spPr/>
      <dgm:t>
        <a:bodyPr/>
        <a:lstStyle/>
        <a:p>
          <a:endParaRPr lang="en-US"/>
        </a:p>
      </dgm:t>
    </dgm:pt>
    <dgm:pt modelId="{3F2C268F-A77A-4559-B346-45625C0443A9}" type="pres">
      <dgm:prSet presAssocID="{D331E1F3-6633-445D-846C-68B41847EB90}" presName="Name0" presStyleCnt="0">
        <dgm:presLayoutVars>
          <dgm:dir/>
          <dgm:resizeHandles val="exact"/>
        </dgm:presLayoutVars>
      </dgm:prSet>
      <dgm:spPr/>
    </dgm:pt>
    <dgm:pt modelId="{BC3D7B99-91DB-4C05-9FB3-E073C82099AA}" type="pres">
      <dgm:prSet presAssocID="{DFE90FA3-C69E-4212-801C-6BE8ED7A3E9C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C7106-3876-4F4E-BA91-E1C45D2DB53F}" type="pres">
      <dgm:prSet presAssocID="{7BA45B3A-CCAE-4B38-997C-897F1A5942B9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8C817-2BD0-4B04-BA7A-42A79AD6355C}" type="pres">
      <dgm:prSet presAssocID="{0B12FAC1-163E-4BCB-A264-1F3704C2DB29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F2226-2370-4007-835D-A29238496380}" type="presOf" srcId="{DFE90FA3-C69E-4212-801C-6BE8ED7A3E9C}" destId="{BC3D7B99-91DB-4C05-9FB3-E073C82099AA}" srcOrd="0" destOrd="0" presId="urn:diagrams.loki3.com/TabbedArc+Icon"/>
    <dgm:cxn modelId="{A11CFA7B-CB3A-4A7C-9832-8BDDCDE40DA6}" type="presOf" srcId="{D331E1F3-6633-445D-846C-68B41847EB90}" destId="{3F2C268F-A77A-4559-B346-45625C0443A9}" srcOrd="0" destOrd="0" presId="urn:diagrams.loki3.com/TabbedArc+Icon"/>
    <dgm:cxn modelId="{9BBF808A-09AB-4311-AC0B-69250B2F6E64}" type="presOf" srcId="{0B12FAC1-163E-4BCB-A264-1F3704C2DB29}" destId="{EAB8C817-2BD0-4B04-BA7A-42A79AD6355C}" srcOrd="0" destOrd="0" presId="urn:diagrams.loki3.com/TabbedArc+Icon"/>
    <dgm:cxn modelId="{7BE0D240-2BA3-4D5F-9BB2-3B812E25E88B}" type="presOf" srcId="{7BA45B3A-CCAE-4B38-997C-897F1A5942B9}" destId="{1FFC7106-3876-4F4E-BA91-E1C45D2DB53F}" srcOrd="0" destOrd="0" presId="urn:diagrams.loki3.com/TabbedArc+Icon"/>
    <dgm:cxn modelId="{88D2B47B-6FDA-435D-8795-E6378FE6BA7C}" srcId="{D331E1F3-6633-445D-846C-68B41847EB90}" destId="{7BA45B3A-CCAE-4B38-997C-897F1A5942B9}" srcOrd="1" destOrd="0" parTransId="{D525F86F-4ABC-46E2-8637-47A24D697233}" sibTransId="{9B52B196-3B83-4562-8279-AC8206ABFF86}"/>
    <dgm:cxn modelId="{BECFCCF5-FAFE-4A4F-99F8-C6E911617112}" srcId="{D331E1F3-6633-445D-846C-68B41847EB90}" destId="{DFE90FA3-C69E-4212-801C-6BE8ED7A3E9C}" srcOrd="0" destOrd="0" parTransId="{1E921A94-F7FE-4722-804A-D849285689EF}" sibTransId="{ACD4F2D1-F152-4C8D-930F-F8F6F3926DAE}"/>
    <dgm:cxn modelId="{3BFAB995-881F-49E1-83FB-DEF8C812188E}" srcId="{D331E1F3-6633-445D-846C-68B41847EB90}" destId="{0B12FAC1-163E-4BCB-A264-1F3704C2DB29}" srcOrd="2" destOrd="0" parTransId="{3CAF0AC5-4908-44C0-81EA-9B7441D49615}" sibTransId="{5CD44F1A-59D7-4223-BF72-670204985B0F}"/>
    <dgm:cxn modelId="{19D2C0BB-C217-4F09-A9CF-5AE5CF5E29DD}" type="presParOf" srcId="{3F2C268F-A77A-4559-B346-45625C0443A9}" destId="{BC3D7B99-91DB-4C05-9FB3-E073C82099AA}" srcOrd="0" destOrd="0" presId="urn:diagrams.loki3.com/TabbedArc+Icon"/>
    <dgm:cxn modelId="{95FF6CED-914E-4A2C-BE20-9C31A5B2BEC4}" type="presParOf" srcId="{3F2C268F-A77A-4559-B346-45625C0443A9}" destId="{1FFC7106-3876-4F4E-BA91-E1C45D2DB53F}" srcOrd="1" destOrd="0" presId="urn:diagrams.loki3.com/TabbedArc+Icon"/>
    <dgm:cxn modelId="{8E38A1C6-F416-4626-819C-968866955800}" type="presParOf" srcId="{3F2C268F-A77A-4559-B346-45625C0443A9}" destId="{EAB8C817-2BD0-4B04-BA7A-42A79AD6355C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F329E-38FC-455B-8FB1-6E4A45221AB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0A3A1-4C6F-40D3-96CA-B34D203AA790}">
      <dgm:prSet phldrT="[Text]" custT="1"/>
      <dgm:spPr/>
      <dgm:t>
        <a:bodyPr/>
        <a:lstStyle/>
        <a:p>
          <a:r>
            <a:rPr lang="en-US" sz="4000" u="sng" dirty="0"/>
            <a:t>Typeface</a:t>
          </a:r>
        </a:p>
      </dgm:t>
    </dgm:pt>
    <dgm:pt modelId="{F0C94D5E-ECC5-495C-B757-52AE1BDE7933}" type="parTrans" cxnId="{87E1EB2F-1760-4375-A143-979FDFB4BA37}">
      <dgm:prSet/>
      <dgm:spPr/>
      <dgm:t>
        <a:bodyPr/>
        <a:lstStyle/>
        <a:p>
          <a:endParaRPr lang="en-US"/>
        </a:p>
      </dgm:t>
    </dgm:pt>
    <dgm:pt modelId="{6C332A77-B406-4854-B655-D9BA1CE8C775}" type="sibTrans" cxnId="{87E1EB2F-1760-4375-A143-979FDFB4BA37}">
      <dgm:prSet/>
      <dgm:spPr/>
      <dgm:t>
        <a:bodyPr/>
        <a:lstStyle/>
        <a:p>
          <a:endParaRPr lang="en-US"/>
        </a:p>
      </dgm:t>
    </dgm:pt>
    <dgm:pt modelId="{01DEFF49-CAE7-4981-99CC-005773B491E4}">
      <dgm:prSet phldrT="[Text]" custT="1"/>
      <dgm:spPr/>
      <dgm:t>
        <a:bodyPr/>
        <a:lstStyle/>
        <a:p>
          <a:r>
            <a:rPr lang="en-US" sz="2800" dirty="0"/>
            <a:t>Collective names of sets of fonts.</a:t>
          </a:r>
        </a:p>
      </dgm:t>
    </dgm:pt>
    <dgm:pt modelId="{A838F917-3D59-4396-9288-60ED10DEC453}" type="parTrans" cxnId="{45107175-1569-4829-B581-772DEDB76A02}">
      <dgm:prSet/>
      <dgm:spPr/>
      <dgm:t>
        <a:bodyPr/>
        <a:lstStyle/>
        <a:p>
          <a:endParaRPr lang="en-US"/>
        </a:p>
      </dgm:t>
    </dgm:pt>
    <dgm:pt modelId="{2D2BA0A2-CCED-418C-8162-C1868CA67126}" type="sibTrans" cxnId="{45107175-1569-4829-B581-772DEDB76A02}">
      <dgm:prSet/>
      <dgm:spPr/>
      <dgm:t>
        <a:bodyPr/>
        <a:lstStyle/>
        <a:p>
          <a:endParaRPr lang="en-US"/>
        </a:p>
      </dgm:t>
    </dgm:pt>
    <dgm:pt modelId="{85E7C88B-8E23-4EE9-A886-E5DACCE0001D}">
      <dgm:prSet custT="1"/>
      <dgm:spPr/>
      <dgm:t>
        <a:bodyPr/>
        <a:lstStyle/>
        <a:p>
          <a:r>
            <a:rPr lang="en-US" sz="2800" dirty="0"/>
            <a:t>What you see</a:t>
          </a:r>
        </a:p>
      </dgm:t>
    </dgm:pt>
    <dgm:pt modelId="{0583B8FB-15E8-4338-98E6-71F5A5590882}" type="parTrans" cxnId="{73F4155E-1DF5-45D6-A3BF-51F22D440CC0}">
      <dgm:prSet/>
      <dgm:spPr/>
      <dgm:t>
        <a:bodyPr/>
        <a:lstStyle/>
        <a:p>
          <a:endParaRPr lang="en-US"/>
        </a:p>
      </dgm:t>
    </dgm:pt>
    <dgm:pt modelId="{F9FC406E-A308-4B9A-A740-5068DB858162}" type="sibTrans" cxnId="{73F4155E-1DF5-45D6-A3BF-51F22D440CC0}">
      <dgm:prSet/>
      <dgm:spPr/>
      <dgm:t>
        <a:bodyPr/>
        <a:lstStyle/>
        <a:p>
          <a:endParaRPr lang="en-US"/>
        </a:p>
      </dgm:t>
    </dgm:pt>
    <dgm:pt modelId="{44F248EA-DB08-42EE-82D7-CDE83EE3874E}">
      <dgm:prSet custT="1"/>
      <dgm:spPr/>
      <dgm:t>
        <a:bodyPr/>
        <a:lstStyle/>
        <a:p>
          <a:r>
            <a:rPr lang="en-US" sz="2800" dirty="0"/>
            <a:t>Example: Times New Roman, Comic Sans, Arial</a:t>
          </a:r>
        </a:p>
      </dgm:t>
    </dgm:pt>
    <dgm:pt modelId="{CE8F23E5-AB05-465C-BEF0-0F5B2FEE3F8D}" type="parTrans" cxnId="{18CAB987-025E-4A0A-9C04-9A092417A1DF}">
      <dgm:prSet/>
      <dgm:spPr/>
      <dgm:t>
        <a:bodyPr/>
        <a:lstStyle/>
        <a:p>
          <a:endParaRPr lang="en-US"/>
        </a:p>
      </dgm:t>
    </dgm:pt>
    <dgm:pt modelId="{8ECC3221-BDAD-4934-82A4-8DA8242470C6}" type="sibTrans" cxnId="{18CAB987-025E-4A0A-9C04-9A092417A1DF}">
      <dgm:prSet/>
      <dgm:spPr/>
      <dgm:t>
        <a:bodyPr/>
        <a:lstStyle/>
        <a:p>
          <a:endParaRPr lang="en-US"/>
        </a:p>
      </dgm:t>
    </dgm:pt>
    <dgm:pt modelId="{804A7C24-9612-4D19-8702-0CFD7CC45280}">
      <dgm:prSet custT="1"/>
      <dgm:spPr/>
      <dgm:t>
        <a:bodyPr/>
        <a:lstStyle/>
        <a:p>
          <a:r>
            <a:rPr lang="en-US" sz="4000" u="sng" dirty="0"/>
            <a:t>Font</a:t>
          </a:r>
        </a:p>
      </dgm:t>
    </dgm:pt>
    <dgm:pt modelId="{4392A08D-F2AC-4206-9393-BFE7C1D277AA}" type="parTrans" cxnId="{61A141EF-B4DB-49A6-8EF9-06B128995DAA}">
      <dgm:prSet/>
      <dgm:spPr/>
      <dgm:t>
        <a:bodyPr/>
        <a:lstStyle/>
        <a:p>
          <a:endParaRPr lang="en-US"/>
        </a:p>
      </dgm:t>
    </dgm:pt>
    <dgm:pt modelId="{0BCD423E-F8B0-4C8D-8B47-1B808B9221AE}" type="sibTrans" cxnId="{61A141EF-B4DB-49A6-8EF9-06B128995DAA}">
      <dgm:prSet/>
      <dgm:spPr/>
      <dgm:t>
        <a:bodyPr/>
        <a:lstStyle/>
        <a:p>
          <a:endParaRPr lang="en-US"/>
        </a:p>
      </dgm:t>
    </dgm:pt>
    <dgm:pt modelId="{90F93737-FAD4-4FE7-9DB0-5869D1BA286A}">
      <dgm:prSet phldrT="[Text]" custT="1"/>
      <dgm:spPr/>
      <dgm:t>
        <a:bodyPr/>
        <a:lstStyle/>
        <a:p>
          <a:r>
            <a:rPr lang="en-US" sz="2800" dirty="0"/>
            <a:t>Specific member of a typeface set in a particular style</a:t>
          </a:r>
        </a:p>
      </dgm:t>
    </dgm:pt>
    <dgm:pt modelId="{90A75C6A-97FE-4286-BFFE-28C44B8DA1E3}" type="parTrans" cxnId="{5678D01F-58EF-460B-B3C3-7921BA98BB87}">
      <dgm:prSet/>
      <dgm:spPr/>
      <dgm:t>
        <a:bodyPr/>
        <a:lstStyle/>
        <a:p>
          <a:endParaRPr lang="en-US"/>
        </a:p>
      </dgm:t>
    </dgm:pt>
    <dgm:pt modelId="{3B7DBE1A-1274-40BC-82E6-3B239F2BD0B2}" type="sibTrans" cxnId="{5678D01F-58EF-460B-B3C3-7921BA98BB87}">
      <dgm:prSet/>
      <dgm:spPr/>
      <dgm:t>
        <a:bodyPr/>
        <a:lstStyle/>
        <a:p>
          <a:endParaRPr lang="en-US"/>
        </a:p>
      </dgm:t>
    </dgm:pt>
    <dgm:pt modelId="{367CA715-F3A3-4785-ADF7-89505BF084FE}">
      <dgm:prSet phldrT="[Text]" custT="1"/>
      <dgm:spPr/>
      <dgm:t>
        <a:bodyPr/>
        <a:lstStyle/>
        <a:p>
          <a:r>
            <a:rPr lang="en-US" sz="2800" dirty="0"/>
            <a:t>What you use</a:t>
          </a:r>
        </a:p>
      </dgm:t>
    </dgm:pt>
    <dgm:pt modelId="{68F9C379-86D5-413D-B820-97D735838585}" type="parTrans" cxnId="{C249D4E3-5938-4748-A6E5-141292C6CAF6}">
      <dgm:prSet/>
      <dgm:spPr/>
      <dgm:t>
        <a:bodyPr/>
        <a:lstStyle/>
        <a:p>
          <a:endParaRPr lang="en-US"/>
        </a:p>
      </dgm:t>
    </dgm:pt>
    <dgm:pt modelId="{190C5A10-7548-4A13-A57B-9B6A8C3387E9}" type="sibTrans" cxnId="{C249D4E3-5938-4748-A6E5-141292C6CAF6}">
      <dgm:prSet/>
      <dgm:spPr/>
      <dgm:t>
        <a:bodyPr/>
        <a:lstStyle/>
        <a:p>
          <a:endParaRPr lang="en-US"/>
        </a:p>
      </dgm:t>
    </dgm:pt>
    <dgm:pt modelId="{76E9352B-E1E4-4CDA-A9B3-5C837DCC9536}" type="pres">
      <dgm:prSet presAssocID="{5C8F329E-38FC-455B-8FB1-6E4A45221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CF857-6DCB-4200-9185-23B9C32BA45F}" type="pres">
      <dgm:prSet presAssocID="{3760A3A1-4C6F-40D3-96CA-B34D203AA790}" presName="linNode" presStyleCnt="0"/>
      <dgm:spPr/>
    </dgm:pt>
    <dgm:pt modelId="{2CC7CAC8-8E1E-4E24-99C1-31B5A23D8BBD}" type="pres">
      <dgm:prSet presAssocID="{3760A3A1-4C6F-40D3-96CA-B34D203AA790}" presName="parTx" presStyleLbl="revTx" presStyleIdx="0" presStyleCnt="2" custScaleX="154548" custScaleY="1559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2B94-DD4C-471C-928F-7088153A135E}" type="pres">
      <dgm:prSet presAssocID="{3760A3A1-4C6F-40D3-96CA-B34D203AA790}" presName="bracket" presStyleLbl="parChTrans1D1" presStyleIdx="0" presStyleCnt="2"/>
      <dgm:spPr/>
    </dgm:pt>
    <dgm:pt modelId="{94F6BFAF-826C-48E9-8DF1-804C9D444721}" type="pres">
      <dgm:prSet presAssocID="{3760A3A1-4C6F-40D3-96CA-B34D203AA790}" presName="spH" presStyleCnt="0"/>
      <dgm:spPr/>
    </dgm:pt>
    <dgm:pt modelId="{857ED45D-041C-4568-B92C-C0C05E91DCAC}" type="pres">
      <dgm:prSet presAssocID="{3760A3A1-4C6F-40D3-96CA-B34D203AA790}" presName="desTx" presStyleLbl="node1" presStyleIdx="0" presStyleCnt="2" custScaleX="72549" custScaleY="143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4046C-5AE9-478D-A003-ECC184DE9ACB}" type="pres">
      <dgm:prSet presAssocID="{6C332A77-B406-4854-B655-D9BA1CE8C775}" presName="spV" presStyleCnt="0"/>
      <dgm:spPr/>
    </dgm:pt>
    <dgm:pt modelId="{16AE1C14-A4FB-4CB1-B223-BB44A223B694}" type="pres">
      <dgm:prSet presAssocID="{804A7C24-9612-4D19-8702-0CFD7CC45280}" presName="linNode" presStyleCnt="0"/>
      <dgm:spPr/>
    </dgm:pt>
    <dgm:pt modelId="{1DA3C0B4-6D2C-4327-9D55-1B16CF39EE65}" type="pres">
      <dgm:prSet presAssocID="{804A7C24-9612-4D19-8702-0CFD7CC45280}" presName="parTx" presStyleLbl="revTx" presStyleIdx="1" presStyleCnt="2" custLinFactX="29180" custLinFactNeighborX="100000" custLinFactNeighborY="5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FACC-E901-427D-8124-2CDF65A10749}" type="pres">
      <dgm:prSet presAssocID="{804A7C24-9612-4D19-8702-0CFD7CC45280}" presName="bracket" presStyleLbl="parChTrans1D1" presStyleIdx="1" presStyleCnt="2" custScaleY="124025" custLinFactX="170100" custLinFactNeighborX="200000" custLinFactNeighborY="8945"/>
      <dgm:spPr/>
    </dgm:pt>
    <dgm:pt modelId="{B6422648-8F5C-477B-9C81-3A22D862EB00}" type="pres">
      <dgm:prSet presAssocID="{804A7C24-9612-4D19-8702-0CFD7CC45280}" presName="spH" presStyleCnt="0"/>
      <dgm:spPr/>
    </dgm:pt>
    <dgm:pt modelId="{24537DCF-B14F-45B1-ABE9-72B5893A9D57}" type="pres">
      <dgm:prSet presAssocID="{804A7C24-9612-4D19-8702-0CFD7CC45280}" presName="desTx" presStyleLbl="node1" presStyleIdx="1" presStyleCnt="2" custScaleX="72959" custScaleY="165202" custLinFactX="16958" custLinFactNeighborX="100000" custLinFactNeighborY="3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60E4-E0A6-4CDD-A500-A6A8B7DAA380}" type="presOf" srcId="{01DEFF49-CAE7-4981-99CC-005773B491E4}" destId="{857ED45D-041C-4568-B92C-C0C05E91DCAC}" srcOrd="0" destOrd="0" presId="urn:diagrams.loki3.com/BracketList"/>
    <dgm:cxn modelId="{9F29E6C0-2465-4358-B76B-593FFBC6F0AD}" type="presOf" srcId="{804A7C24-9612-4D19-8702-0CFD7CC45280}" destId="{1DA3C0B4-6D2C-4327-9D55-1B16CF39EE65}" srcOrd="0" destOrd="0" presId="urn:diagrams.loki3.com/BracketList"/>
    <dgm:cxn modelId="{73F4155E-1DF5-45D6-A3BF-51F22D440CC0}" srcId="{3760A3A1-4C6F-40D3-96CA-B34D203AA790}" destId="{85E7C88B-8E23-4EE9-A886-E5DACCE0001D}" srcOrd="1" destOrd="0" parTransId="{0583B8FB-15E8-4338-98E6-71F5A5590882}" sibTransId="{F9FC406E-A308-4B9A-A740-5068DB858162}"/>
    <dgm:cxn modelId="{61A141EF-B4DB-49A6-8EF9-06B128995DAA}" srcId="{5C8F329E-38FC-455B-8FB1-6E4A45221AB0}" destId="{804A7C24-9612-4D19-8702-0CFD7CC45280}" srcOrd="1" destOrd="0" parTransId="{4392A08D-F2AC-4206-9393-BFE7C1D277AA}" sibTransId="{0BCD423E-F8B0-4C8D-8B47-1B808B9221AE}"/>
    <dgm:cxn modelId="{0D5346E0-A0A4-4F92-BD05-9CD10D72BE25}" type="presOf" srcId="{367CA715-F3A3-4785-ADF7-89505BF084FE}" destId="{24537DCF-B14F-45B1-ABE9-72B5893A9D57}" srcOrd="0" destOrd="1" presId="urn:diagrams.loki3.com/BracketList"/>
    <dgm:cxn modelId="{45107175-1569-4829-B581-772DEDB76A02}" srcId="{3760A3A1-4C6F-40D3-96CA-B34D203AA790}" destId="{01DEFF49-CAE7-4981-99CC-005773B491E4}" srcOrd="0" destOrd="0" parTransId="{A838F917-3D59-4396-9288-60ED10DEC453}" sibTransId="{2D2BA0A2-CCED-418C-8162-C1868CA67126}"/>
    <dgm:cxn modelId="{C249D4E3-5938-4748-A6E5-141292C6CAF6}" srcId="{804A7C24-9612-4D19-8702-0CFD7CC45280}" destId="{367CA715-F3A3-4785-ADF7-89505BF084FE}" srcOrd="1" destOrd="0" parTransId="{68F9C379-86D5-413D-B820-97D735838585}" sibTransId="{190C5A10-7548-4A13-A57B-9B6A8C3387E9}"/>
    <dgm:cxn modelId="{35EA71A7-19EF-4EA0-BE2D-FB5588F2189C}" type="presOf" srcId="{85E7C88B-8E23-4EE9-A886-E5DACCE0001D}" destId="{857ED45D-041C-4568-B92C-C0C05E91DCAC}" srcOrd="0" destOrd="1" presId="urn:diagrams.loki3.com/BracketList"/>
    <dgm:cxn modelId="{28AC31E2-18CD-4289-BB04-3A5600837BFF}" type="presOf" srcId="{5C8F329E-38FC-455B-8FB1-6E4A45221AB0}" destId="{76E9352B-E1E4-4CDA-A9B3-5C837DCC9536}" srcOrd="0" destOrd="0" presId="urn:diagrams.loki3.com/BracketList"/>
    <dgm:cxn modelId="{A4ECD0DC-EBA1-4D96-9784-3549C1879437}" type="presOf" srcId="{3760A3A1-4C6F-40D3-96CA-B34D203AA790}" destId="{2CC7CAC8-8E1E-4E24-99C1-31B5A23D8BBD}" srcOrd="0" destOrd="0" presId="urn:diagrams.loki3.com/BracketList"/>
    <dgm:cxn modelId="{18CAB987-025E-4A0A-9C04-9A092417A1DF}" srcId="{3760A3A1-4C6F-40D3-96CA-B34D203AA790}" destId="{44F248EA-DB08-42EE-82D7-CDE83EE3874E}" srcOrd="2" destOrd="0" parTransId="{CE8F23E5-AB05-465C-BEF0-0F5B2FEE3F8D}" sibTransId="{8ECC3221-BDAD-4934-82A4-8DA8242470C6}"/>
    <dgm:cxn modelId="{5678D01F-58EF-460B-B3C3-7921BA98BB87}" srcId="{804A7C24-9612-4D19-8702-0CFD7CC45280}" destId="{90F93737-FAD4-4FE7-9DB0-5869D1BA286A}" srcOrd="0" destOrd="0" parTransId="{90A75C6A-97FE-4286-BFFE-28C44B8DA1E3}" sibTransId="{3B7DBE1A-1274-40BC-82E6-3B239F2BD0B2}"/>
    <dgm:cxn modelId="{C9E92840-3246-4901-AF7A-8118A9751433}" type="presOf" srcId="{90F93737-FAD4-4FE7-9DB0-5869D1BA286A}" destId="{24537DCF-B14F-45B1-ABE9-72B5893A9D57}" srcOrd="0" destOrd="0" presId="urn:diagrams.loki3.com/BracketList"/>
    <dgm:cxn modelId="{A1EB80D0-49A4-44A1-8259-2B6407C126EA}" type="presOf" srcId="{44F248EA-DB08-42EE-82D7-CDE83EE3874E}" destId="{857ED45D-041C-4568-B92C-C0C05E91DCAC}" srcOrd="0" destOrd="2" presId="urn:diagrams.loki3.com/BracketList"/>
    <dgm:cxn modelId="{87E1EB2F-1760-4375-A143-979FDFB4BA37}" srcId="{5C8F329E-38FC-455B-8FB1-6E4A45221AB0}" destId="{3760A3A1-4C6F-40D3-96CA-B34D203AA790}" srcOrd="0" destOrd="0" parTransId="{F0C94D5E-ECC5-495C-B757-52AE1BDE7933}" sibTransId="{6C332A77-B406-4854-B655-D9BA1CE8C775}"/>
    <dgm:cxn modelId="{670A2C82-0C35-49C2-8BC1-E33C111496AB}" type="presParOf" srcId="{76E9352B-E1E4-4CDA-A9B3-5C837DCC9536}" destId="{022CF857-6DCB-4200-9185-23B9C32BA45F}" srcOrd="0" destOrd="0" presId="urn:diagrams.loki3.com/BracketList"/>
    <dgm:cxn modelId="{3899BDDC-AB04-4833-84FF-16EF48E206DB}" type="presParOf" srcId="{022CF857-6DCB-4200-9185-23B9C32BA45F}" destId="{2CC7CAC8-8E1E-4E24-99C1-31B5A23D8BBD}" srcOrd="0" destOrd="0" presId="urn:diagrams.loki3.com/BracketList"/>
    <dgm:cxn modelId="{7BA85F82-F4B7-44CD-8B3D-5FA1EC7504EC}" type="presParOf" srcId="{022CF857-6DCB-4200-9185-23B9C32BA45F}" destId="{72832B94-DD4C-471C-928F-7088153A135E}" srcOrd="1" destOrd="0" presId="urn:diagrams.loki3.com/BracketList"/>
    <dgm:cxn modelId="{3E7C73DA-A8A3-4299-A832-69B9A6A965ED}" type="presParOf" srcId="{022CF857-6DCB-4200-9185-23B9C32BA45F}" destId="{94F6BFAF-826C-48E9-8DF1-804C9D444721}" srcOrd="2" destOrd="0" presId="urn:diagrams.loki3.com/BracketList"/>
    <dgm:cxn modelId="{11C958AB-2BC5-4240-B4D9-600D707BC7EB}" type="presParOf" srcId="{022CF857-6DCB-4200-9185-23B9C32BA45F}" destId="{857ED45D-041C-4568-B92C-C0C05E91DCAC}" srcOrd="3" destOrd="0" presId="urn:diagrams.loki3.com/BracketList"/>
    <dgm:cxn modelId="{74E707F9-3682-4865-888C-BF17137CFBEA}" type="presParOf" srcId="{76E9352B-E1E4-4CDA-A9B3-5C837DCC9536}" destId="{D8F4046C-5AE9-478D-A003-ECC184DE9ACB}" srcOrd="1" destOrd="0" presId="urn:diagrams.loki3.com/BracketList"/>
    <dgm:cxn modelId="{C106FD55-A3A5-4713-B0EE-895B5CF6864A}" type="presParOf" srcId="{76E9352B-E1E4-4CDA-A9B3-5C837DCC9536}" destId="{16AE1C14-A4FB-4CB1-B223-BB44A223B694}" srcOrd="2" destOrd="0" presId="urn:diagrams.loki3.com/BracketList"/>
    <dgm:cxn modelId="{6C153F57-9A53-4F28-AB7B-22E4B24FF3E5}" type="presParOf" srcId="{16AE1C14-A4FB-4CB1-B223-BB44A223B694}" destId="{1DA3C0B4-6D2C-4327-9D55-1B16CF39EE65}" srcOrd="0" destOrd="0" presId="urn:diagrams.loki3.com/BracketList"/>
    <dgm:cxn modelId="{9EF7176F-3E45-4B9D-BBA9-8A7B994E7815}" type="presParOf" srcId="{16AE1C14-A4FB-4CB1-B223-BB44A223B694}" destId="{493AFACC-E901-427D-8124-2CDF65A10749}" srcOrd="1" destOrd="0" presId="urn:diagrams.loki3.com/BracketList"/>
    <dgm:cxn modelId="{0774B47E-DC7C-48E0-977D-12598F6806AF}" type="presParOf" srcId="{16AE1C14-A4FB-4CB1-B223-BB44A223B694}" destId="{B6422648-8F5C-477B-9C81-3A22D862EB00}" srcOrd="2" destOrd="0" presId="urn:diagrams.loki3.com/BracketList"/>
    <dgm:cxn modelId="{16DB93FE-7A3D-45FC-9BBA-9531B3933BFC}" type="presParOf" srcId="{16AE1C14-A4FB-4CB1-B223-BB44A223B694}" destId="{24537DCF-B14F-45B1-ABE9-72B5893A9D5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131335-D62A-41D0-95D2-1E95E6CF17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3FB6E-A2BC-4DAF-8117-0EC0F0B83778}">
      <dgm:prSet phldrT="[Text]"/>
      <dgm:spPr/>
      <dgm:t>
        <a:bodyPr/>
        <a:lstStyle/>
        <a:p>
          <a:r>
            <a:rPr lang="en-US" dirty="0"/>
            <a:t>Typeface vs. Font</a:t>
          </a:r>
        </a:p>
      </dgm:t>
    </dgm:pt>
    <dgm:pt modelId="{C291FDF9-3B03-4DAF-80B9-92E1C6E179C6}" type="parTrans" cxnId="{FFBDA891-DD55-4524-99F4-0E8F45ECD6C2}">
      <dgm:prSet/>
      <dgm:spPr/>
      <dgm:t>
        <a:bodyPr/>
        <a:lstStyle/>
        <a:p>
          <a:endParaRPr lang="en-US"/>
        </a:p>
      </dgm:t>
    </dgm:pt>
    <dgm:pt modelId="{FF8F2078-1810-4BFE-9341-49B874B08FCC}" type="sibTrans" cxnId="{FFBDA891-DD55-4524-99F4-0E8F45ECD6C2}">
      <dgm:prSet/>
      <dgm:spPr/>
      <dgm:t>
        <a:bodyPr/>
        <a:lstStyle/>
        <a:p>
          <a:endParaRPr lang="en-US"/>
        </a:p>
      </dgm:t>
    </dgm:pt>
    <dgm:pt modelId="{2002B33C-D156-427D-8C8C-2EC3E2E93119}" type="pres">
      <dgm:prSet presAssocID="{B5131335-D62A-41D0-95D2-1E95E6CF17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7E807-485D-4882-8218-EE57180522A5}" type="pres">
      <dgm:prSet presAssocID="{FAC3FB6E-A2BC-4DAF-8117-0EC0F0B83778}" presName="node" presStyleLbl="node1" presStyleIdx="0" presStyleCnt="1" custLinFactX="-100000" custLinFactY="-50238" custLinFactNeighborX="-1095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DA891-DD55-4524-99F4-0E8F45ECD6C2}" srcId="{B5131335-D62A-41D0-95D2-1E95E6CF17FA}" destId="{FAC3FB6E-A2BC-4DAF-8117-0EC0F0B83778}" srcOrd="0" destOrd="0" parTransId="{C291FDF9-3B03-4DAF-80B9-92E1C6E179C6}" sibTransId="{FF8F2078-1810-4BFE-9341-49B874B08FCC}"/>
    <dgm:cxn modelId="{ABCCE22E-6886-4216-946A-EAD6672804F5}" type="presOf" srcId="{B5131335-D62A-41D0-95D2-1E95E6CF17FA}" destId="{2002B33C-D156-427D-8C8C-2EC3E2E93119}" srcOrd="0" destOrd="0" presId="urn:microsoft.com/office/officeart/2005/8/layout/default"/>
    <dgm:cxn modelId="{15C6EDF3-F059-4D71-B127-23220ACD66DA}" type="presOf" srcId="{FAC3FB6E-A2BC-4DAF-8117-0EC0F0B83778}" destId="{EAE7E807-485D-4882-8218-EE57180522A5}" srcOrd="0" destOrd="0" presId="urn:microsoft.com/office/officeart/2005/8/layout/default"/>
    <dgm:cxn modelId="{3AE509DF-E05A-46DD-908B-7C8AC390B13D}" type="presParOf" srcId="{2002B33C-D156-427D-8C8C-2EC3E2E93119}" destId="{EAE7E807-485D-4882-8218-EE57180522A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A1ADF-C736-476A-8332-3439E602655A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9B470-9109-41FD-99DA-11C352B0F96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Times New Roman</a:t>
          </a:r>
        </a:p>
      </dgm:t>
    </dgm:pt>
    <dgm:pt modelId="{C55C5812-C337-4286-ACA4-2D6277400DFD}" type="parTrans" cxnId="{8926BECA-7FA1-4766-8A85-65F5D18F1F69}">
      <dgm:prSet/>
      <dgm:spPr/>
      <dgm:t>
        <a:bodyPr/>
        <a:lstStyle/>
        <a:p>
          <a:endParaRPr lang="en-US"/>
        </a:p>
      </dgm:t>
    </dgm:pt>
    <dgm:pt modelId="{6C58226D-CA66-4596-A063-E44C1375446F}" type="sibTrans" cxnId="{8926BECA-7FA1-4766-8A85-65F5D18F1F69}">
      <dgm:prSet/>
      <dgm:spPr/>
      <dgm:t>
        <a:bodyPr/>
        <a:lstStyle/>
        <a:p>
          <a:endParaRPr lang="en-US"/>
        </a:p>
      </dgm:t>
    </dgm:pt>
    <dgm:pt modelId="{3137DE96-7C8B-4C3C-9E95-05D602CBBBE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Times Regular</a:t>
          </a:r>
        </a:p>
      </dgm:t>
    </dgm:pt>
    <dgm:pt modelId="{0096B0A7-2898-4F10-BCCD-F9504AE7119B}" type="parTrans" cxnId="{829D0831-39DB-4B60-8DDA-8E7AC194980E}">
      <dgm:prSet/>
      <dgm:spPr/>
      <dgm:t>
        <a:bodyPr/>
        <a:lstStyle/>
        <a:p>
          <a:endParaRPr lang="en-US"/>
        </a:p>
      </dgm:t>
    </dgm:pt>
    <dgm:pt modelId="{4B5ADC03-C5AB-45DD-A59D-235B3EB177D2}" type="sibTrans" cxnId="{829D0831-39DB-4B60-8DDA-8E7AC194980E}">
      <dgm:prSet/>
      <dgm:spPr/>
      <dgm:t>
        <a:bodyPr/>
        <a:lstStyle/>
        <a:p>
          <a:endParaRPr lang="en-US"/>
        </a:p>
      </dgm:t>
    </dgm:pt>
    <dgm:pt modelId="{2E7EBE00-A28E-41CA-8501-73EFA8CDF9D7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Times Bold</a:t>
          </a:r>
        </a:p>
      </dgm:t>
    </dgm:pt>
    <dgm:pt modelId="{5175E990-753F-4F6F-BDB4-973FE0B20021}" type="parTrans" cxnId="{40299D6C-126F-4CF5-A21B-764F24891B2D}">
      <dgm:prSet/>
      <dgm:spPr/>
      <dgm:t>
        <a:bodyPr/>
        <a:lstStyle/>
        <a:p>
          <a:endParaRPr lang="en-US"/>
        </a:p>
      </dgm:t>
    </dgm:pt>
    <dgm:pt modelId="{F24CF3E8-8AD0-4F13-8B2F-0CDDBBCF414B}" type="sibTrans" cxnId="{40299D6C-126F-4CF5-A21B-764F24891B2D}">
      <dgm:prSet/>
      <dgm:spPr/>
      <dgm:t>
        <a:bodyPr/>
        <a:lstStyle/>
        <a:p>
          <a:endParaRPr lang="en-US"/>
        </a:p>
      </dgm:t>
    </dgm:pt>
    <dgm:pt modelId="{2FE64018-3C81-4C9A-840D-151B6AF9BB91}">
      <dgm:prSet phldrT="[Text]"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Times Italic</a:t>
          </a:r>
        </a:p>
      </dgm:t>
    </dgm:pt>
    <dgm:pt modelId="{8B21A31E-DEB2-4FCC-AF5F-DFCD0F39CCB9}" type="parTrans" cxnId="{4D121DDD-F7AC-442B-8C69-C2BB94FD0FD4}">
      <dgm:prSet/>
      <dgm:spPr/>
      <dgm:t>
        <a:bodyPr/>
        <a:lstStyle/>
        <a:p>
          <a:endParaRPr lang="en-US"/>
        </a:p>
      </dgm:t>
    </dgm:pt>
    <dgm:pt modelId="{5E398749-B2E4-460C-83ED-85A6D6050D77}" type="sibTrans" cxnId="{4D121DDD-F7AC-442B-8C69-C2BB94FD0FD4}">
      <dgm:prSet/>
      <dgm:spPr/>
      <dgm:t>
        <a:bodyPr/>
        <a:lstStyle/>
        <a:p>
          <a:endParaRPr lang="en-US"/>
        </a:p>
      </dgm:t>
    </dgm:pt>
    <dgm:pt modelId="{C7710C7F-5BA7-4BAF-8585-4CEC1FF5E5AB}" type="pres">
      <dgm:prSet presAssocID="{E6CA1ADF-C736-476A-8332-3439E60265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9B29B-7FA7-47B0-914D-474B4D426950}" type="pres">
      <dgm:prSet presAssocID="{F599B470-9109-41FD-99DA-11C352B0F96E}" presName="linNode" presStyleCnt="0"/>
      <dgm:spPr/>
    </dgm:pt>
    <dgm:pt modelId="{C6B7865C-DF04-4B87-8ADA-B5D3D26811A8}" type="pres">
      <dgm:prSet presAssocID="{F599B470-9109-41FD-99DA-11C352B0F96E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5196B-B85F-45B4-B7F0-1415E1FCA4BA}" type="pres">
      <dgm:prSet presAssocID="{F599B470-9109-41FD-99DA-11C352B0F96E}" presName="bracket" presStyleLbl="parChTrans1D1" presStyleIdx="0" presStyleCnt="1"/>
      <dgm:spPr/>
    </dgm:pt>
    <dgm:pt modelId="{D0925ED2-68A7-472A-B899-F3BB3186F3ED}" type="pres">
      <dgm:prSet presAssocID="{F599B470-9109-41FD-99DA-11C352B0F96E}" presName="spH" presStyleCnt="0"/>
      <dgm:spPr/>
    </dgm:pt>
    <dgm:pt modelId="{5B2E7570-3A9A-4879-85F2-A9DAA7506621}" type="pres">
      <dgm:prSet presAssocID="{F599B470-9109-41FD-99DA-11C352B0F96E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99D6C-126F-4CF5-A21B-764F24891B2D}" srcId="{F599B470-9109-41FD-99DA-11C352B0F96E}" destId="{2E7EBE00-A28E-41CA-8501-73EFA8CDF9D7}" srcOrd="1" destOrd="0" parTransId="{5175E990-753F-4F6F-BDB4-973FE0B20021}" sibTransId="{F24CF3E8-8AD0-4F13-8B2F-0CDDBBCF414B}"/>
    <dgm:cxn modelId="{27A2C893-5B3C-49F3-BC9A-011492A2CDBD}" type="presOf" srcId="{E6CA1ADF-C736-476A-8332-3439E602655A}" destId="{C7710C7F-5BA7-4BAF-8585-4CEC1FF5E5AB}" srcOrd="0" destOrd="0" presId="urn:diagrams.loki3.com/BracketList"/>
    <dgm:cxn modelId="{4D121DDD-F7AC-442B-8C69-C2BB94FD0FD4}" srcId="{F599B470-9109-41FD-99DA-11C352B0F96E}" destId="{2FE64018-3C81-4C9A-840D-151B6AF9BB91}" srcOrd="2" destOrd="0" parTransId="{8B21A31E-DEB2-4FCC-AF5F-DFCD0F39CCB9}" sibTransId="{5E398749-B2E4-460C-83ED-85A6D6050D77}"/>
    <dgm:cxn modelId="{829D0831-39DB-4B60-8DDA-8E7AC194980E}" srcId="{F599B470-9109-41FD-99DA-11C352B0F96E}" destId="{3137DE96-7C8B-4C3C-9E95-05D602CBBBEF}" srcOrd="0" destOrd="0" parTransId="{0096B0A7-2898-4F10-BCCD-F9504AE7119B}" sibTransId="{4B5ADC03-C5AB-45DD-A59D-235B3EB177D2}"/>
    <dgm:cxn modelId="{8926BECA-7FA1-4766-8A85-65F5D18F1F69}" srcId="{E6CA1ADF-C736-476A-8332-3439E602655A}" destId="{F599B470-9109-41FD-99DA-11C352B0F96E}" srcOrd="0" destOrd="0" parTransId="{C55C5812-C337-4286-ACA4-2D6277400DFD}" sibTransId="{6C58226D-CA66-4596-A063-E44C1375446F}"/>
    <dgm:cxn modelId="{40D68A16-88AB-4CA5-B4A6-A59225620CCA}" type="presOf" srcId="{F599B470-9109-41FD-99DA-11C352B0F96E}" destId="{C6B7865C-DF04-4B87-8ADA-B5D3D26811A8}" srcOrd="0" destOrd="0" presId="urn:diagrams.loki3.com/BracketList"/>
    <dgm:cxn modelId="{22A7A42C-087A-43E9-A61A-9258647364F3}" type="presOf" srcId="{2E7EBE00-A28E-41CA-8501-73EFA8CDF9D7}" destId="{5B2E7570-3A9A-4879-85F2-A9DAA7506621}" srcOrd="0" destOrd="1" presId="urn:diagrams.loki3.com/BracketList"/>
    <dgm:cxn modelId="{7078EBF7-8820-42DB-8F77-8CFEEAC39832}" type="presOf" srcId="{2FE64018-3C81-4C9A-840D-151B6AF9BB91}" destId="{5B2E7570-3A9A-4879-85F2-A9DAA7506621}" srcOrd="0" destOrd="2" presId="urn:diagrams.loki3.com/BracketList"/>
    <dgm:cxn modelId="{9F7C23D7-6055-4A02-9FF7-2B844E5650DF}" type="presOf" srcId="{3137DE96-7C8B-4C3C-9E95-05D602CBBBEF}" destId="{5B2E7570-3A9A-4879-85F2-A9DAA7506621}" srcOrd="0" destOrd="0" presId="urn:diagrams.loki3.com/BracketList"/>
    <dgm:cxn modelId="{52FAD94A-B536-4FEF-B84E-AD539CFC5EC0}" type="presParOf" srcId="{C7710C7F-5BA7-4BAF-8585-4CEC1FF5E5AB}" destId="{03B9B29B-7FA7-47B0-914D-474B4D426950}" srcOrd="0" destOrd="0" presId="urn:diagrams.loki3.com/BracketList"/>
    <dgm:cxn modelId="{89FD4ED2-DBD3-43C2-A3B6-E3B44518CF6A}" type="presParOf" srcId="{03B9B29B-7FA7-47B0-914D-474B4D426950}" destId="{C6B7865C-DF04-4B87-8ADA-B5D3D26811A8}" srcOrd="0" destOrd="0" presId="urn:diagrams.loki3.com/BracketList"/>
    <dgm:cxn modelId="{5B97D0A4-355F-4EF1-8F7F-8EBC3E5D2E15}" type="presParOf" srcId="{03B9B29B-7FA7-47B0-914D-474B4D426950}" destId="{D835196B-B85F-45B4-B7F0-1415E1FCA4BA}" srcOrd="1" destOrd="0" presId="urn:diagrams.loki3.com/BracketList"/>
    <dgm:cxn modelId="{6EE74550-7D8D-4D23-828B-72ACAA9A5F5E}" type="presParOf" srcId="{03B9B29B-7FA7-47B0-914D-474B4D426950}" destId="{D0925ED2-68A7-472A-B899-F3BB3186F3ED}" srcOrd="2" destOrd="0" presId="urn:diagrams.loki3.com/BracketList"/>
    <dgm:cxn modelId="{8EB507FC-C843-4703-BC28-004295FE019E}" type="presParOf" srcId="{03B9B29B-7FA7-47B0-914D-474B4D426950}" destId="{5B2E7570-3A9A-4879-85F2-A9DAA750662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8201A9-958C-4E04-A8C4-7215BC98AF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A6383-BD52-4276-A3FE-6ADA9B29EAF8}">
      <dgm:prSet phldrT="[Text]"/>
      <dgm:spPr/>
      <dgm:t>
        <a:bodyPr/>
        <a:lstStyle/>
        <a:p>
          <a:r>
            <a:rPr lang="en-US" dirty="0"/>
            <a:t>Natural Typeface</a:t>
          </a:r>
        </a:p>
      </dgm:t>
    </dgm:pt>
    <dgm:pt modelId="{21C5F496-C3C0-4EC1-952B-699206AAEEDB}" type="parTrans" cxnId="{717158FE-7B38-4E7C-BD46-FAAE54DCB194}">
      <dgm:prSet/>
      <dgm:spPr/>
      <dgm:t>
        <a:bodyPr/>
        <a:lstStyle/>
        <a:p>
          <a:endParaRPr lang="en-US"/>
        </a:p>
      </dgm:t>
    </dgm:pt>
    <dgm:pt modelId="{AC0D3224-DEB8-48AF-BB22-27874D2EAD51}" type="sibTrans" cxnId="{717158FE-7B38-4E7C-BD46-FAAE54DCB194}">
      <dgm:prSet/>
      <dgm:spPr/>
      <dgm:t>
        <a:bodyPr/>
        <a:lstStyle/>
        <a:p>
          <a:endParaRPr lang="en-US"/>
        </a:p>
      </dgm:t>
    </dgm:pt>
    <dgm:pt modelId="{AF62BC0B-145E-474C-B6D8-2AE258724A54}">
      <dgm:prSet phldrT="[Text]"/>
      <dgm:spPr/>
      <dgm:t>
        <a:bodyPr/>
        <a:lstStyle/>
        <a:p>
          <a:r>
            <a:rPr lang="en-US" b="0" i="0" u="none" dirty="0"/>
            <a:t>More elaborate designs increase arousal</a:t>
          </a:r>
          <a:endParaRPr lang="en-US" dirty="0"/>
        </a:p>
      </dgm:t>
    </dgm:pt>
    <dgm:pt modelId="{8530D723-5F03-4F24-8C0E-4115E027BB4D}" type="parTrans" cxnId="{7C7E1CB1-D875-461A-9B9B-7B4724951AD0}">
      <dgm:prSet/>
      <dgm:spPr/>
      <dgm:t>
        <a:bodyPr/>
        <a:lstStyle/>
        <a:p>
          <a:endParaRPr lang="en-US"/>
        </a:p>
      </dgm:t>
    </dgm:pt>
    <dgm:pt modelId="{FA8E6BAA-B594-462F-ADEA-86BED07BBA2F}" type="sibTrans" cxnId="{7C7E1CB1-D875-461A-9B9B-7B4724951AD0}">
      <dgm:prSet/>
      <dgm:spPr/>
      <dgm:t>
        <a:bodyPr/>
        <a:lstStyle/>
        <a:p>
          <a:endParaRPr lang="en-US"/>
        </a:p>
      </dgm:t>
    </dgm:pt>
    <dgm:pt modelId="{0C96E900-9FCD-4193-9E40-807B3210264B}">
      <dgm:prSet phldrT="[Text]"/>
      <dgm:spPr/>
      <dgm:t>
        <a:bodyPr/>
        <a:lstStyle/>
        <a:p>
          <a:r>
            <a:rPr lang="en-US" dirty="0"/>
            <a:t>Elaborative Typeface</a:t>
          </a:r>
        </a:p>
      </dgm:t>
    </dgm:pt>
    <dgm:pt modelId="{C62DDAA3-DBDE-4963-8479-FD76882175DE}" type="parTrans" cxnId="{4A636219-69C1-4905-8881-70F26DD0392F}">
      <dgm:prSet/>
      <dgm:spPr/>
      <dgm:t>
        <a:bodyPr/>
        <a:lstStyle/>
        <a:p>
          <a:endParaRPr lang="en-US"/>
        </a:p>
      </dgm:t>
    </dgm:pt>
    <dgm:pt modelId="{44BE8444-7E66-4296-A6CE-BAD24230C749}" type="sibTrans" cxnId="{4A636219-69C1-4905-8881-70F26DD0392F}">
      <dgm:prSet/>
      <dgm:spPr/>
      <dgm:t>
        <a:bodyPr/>
        <a:lstStyle/>
        <a:p>
          <a:endParaRPr lang="en-US"/>
        </a:p>
      </dgm:t>
    </dgm:pt>
    <dgm:pt modelId="{537CF9C2-5312-4ACA-B21A-283971B9F5D2}">
      <dgm:prSet phldrT="[Text]"/>
      <dgm:spPr/>
      <dgm:t>
        <a:bodyPr/>
        <a:lstStyle/>
        <a:p>
          <a:r>
            <a:rPr lang="en-US" dirty="0"/>
            <a:t>Complex and ornate</a:t>
          </a:r>
        </a:p>
      </dgm:t>
    </dgm:pt>
    <dgm:pt modelId="{6ED054C7-F0E3-4219-ACD6-4B29CAFBA4FE}" type="parTrans" cxnId="{F8A20491-0471-44EB-940E-BCED6AB4269A}">
      <dgm:prSet/>
      <dgm:spPr/>
      <dgm:t>
        <a:bodyPr/>
        <a:lstStyle/>
        <a:p>
          <a:endParaRPr lang="en-US"/>
        </a:p>
      </dgm:t>
    </dgm:pt>
    <dgm:pt modelId="{AF85B0D5-CD41-493E-A774-F3FBE7CBFB50}" type="sibTrans" cxnId="{F8A20491-0471-44EB-940E-BCED6AB4269A}">
      <dgm:prSet/>
      <dgm:spPr/>
      <dgm:t>
        <a:bodyPr/>
        <a:lstStyle/>
        <a:p>
          <a:endParaRPr lang="en-US"/>
        </a:p>
      </dgm:t>
    </dgm:pt>
    <dgm:pt modelId="{9EC00B0D-F160-4094-8CD6-26B3CE5B6099}">
      <dgm:prSet phldrT="[Text]"/>
      <dgm:spPr/>
      <dgm:t>
        <a:bodyPr/>
        <a:lstStyle/>
        <a:p>
          <a:r>
            <a:rPr lang="en-US" b="0" dirty="0"/>
            <a:t>Organic</a:t>
          </a:r>
        </a:p>
      </dgm:t>
    </dgm:pt>
    <dgm:pt modelId="{CB4977C6-1B91-4D7B-ABA3-CC509F35107E}" type="sibTrans" cxnId="{B421B544-9DDB-475E-8D22-EF59E1FC2212}">
      <dgm:prSet/>
      <dgm:spPr/>
      <dgm:t>
        <a:bodyPr/>
        <a:lstStyle/>
        <a:p>
          <a:endParaRPr lang="en-US"/>
        </a:p>
      </dgm:t>
    </dgm:pt>
    <dgm:pt modelId="{CC37E0EB-DA8D-432F-9AAB-0B9C43CA4C46}" type="parTrans" cxnId="{B421B544-9DDB-475E-8D22-EF59E1FC2212}">
      <dgm:prSet/>
      <dgm:spPr/>
      <dgm:t>
        <a:bodyPr/>
        <a:lstStyle/>
        <a:p>
          <a:endParaRPr lang="en-US"/>
        </a:p>
      </dgm:t>
    </dgm:pt>
    <dgm:pt modelId="{57CEE3C7-F3AA-40BB-B9FA-47F9691473E0}">
      <dgm:prSet phldrT="[Text]"/>
      <dgm:spPr/>
      <dgm:t>
        <a:bodyPr/>
        <a:lstStyle/>
        <a:p>
          <a:r>
            <a:rPr lang="en-US" b="0" dirty="0"/>
            <a:t>Natural fonts were perceived as less prominent and more subtle</a:t>
          </a:r>
        </a:p>
      </dgm:t>
    </dgm:pt>
    <dgm:pt modelId="{392ACC90-D09A-4F73-A0E6-B92CE66F5991}" type="sibTrans" cxnId="{56EA7769-F7EC-44F7-B4AE-443AD95E2C34}">
      <dgm:prSet/>
      <dgm:spPr/>
      <dgm:t>
        <a:bodyPr/>
        <a:lstStyle/>
        <a:p>
          <a:endParaRPr lang="en-US"/>
        </a:p>
      </dgm:t>
    </dgm:pt>
    <dgm:pt modelId="{D5BAB7D0-3304-42C8-95CC-D5952A7F1A95}" type="parTrans" cxnId="{56EA7769-F7EC-44F7-B4AE-443AD95E2C34}">
      <dgm:prSet/>
      <dgm:spPr/>
      <dgm:t>
        <a:bodyPr/>
        <a:lstStyle/>
        <a:p>
          <a:endParaRPr lang="en-US"/>
        </a:p>
      </dgm:t>
    </dgm:pt>
    <dgm:pt modelId="{10805AFE-C49C-4511-B172-7E348009C70C}">
      <dgm:prSet phldrT="[Text]"/>
      <dgm:spPr/>
      <dgm:t>
        <a:bodyPr/>
        <a:lstStyle/>
        <a:p>
          <a:endParaRPr lang="en-US" b="0" dirty="0"/>
        </a:p>
      </dgm:t>
    </dgm:pt>
    <dgm:pt modelId="{5A8BC6DF-D309-4A14-AF14-C5CAB7534911}" type="sibTrans" cxnId="{7BCE144D-A2D9-40CF-A4BD-CC9CE099E4C7}">
      <dgm:prSet/>
      <dgm:spPr/>
      <dgm:t>
        <a:bodyPr/>
        <a:lstStyle/>
        <a:p>
          <a:endParaRPr lang="en-US"/>
        </a:p>
      </dgm:t>
    </dgm:pt>
    <dgm:pt modelId="{FD6F0CA0-D2C4-48D1-8652-39942F636DC0}" type="parTrans" cxnId="{7BCE144D-A2D9-40CF-A4BD-CC9CE099E4C7}">
      <dgm:prSet/>
      <dgm:spPr/>
      <dgm:t>
        <a:bodyPr/>
        <a:lstStyle/>
        <a:p>
          <a:endParaRPr lang="en-US"/>
        </a:p>
      </dgm:t>
    </dgm:pt>
    <dgm:pt modelId="{92435736-BC7F-4836-B352-335B464525DB}">
      <dgm:prSet phldrT="[Text]"/>
      <dgm:spPr/>
      <dgm:t>
        <a:bodyPr/>
        <a:lstStyle/>
        <a:p>
          <a:endParaRPr lang="en-US" b="0" dirty="0"/>
        </a:p>
      </dgm:t>
    </dgm:pt>
    <dgm:pt modelId="{45B64807-C34E-477B-9314-C830695DBA5A}" type="sibTrans" cxnId="{CF8D9D55-18DE-460E-BE22-77B33A3AC7AF}">
      <dgm:prSet/>
      <dgm:spPr/>
      <dgm:t>
        <a:bodyPr/>
        <a:lstStyle/>
        <a:p>
          <a:endParaRPr lang="en-US"/>
        </a:p>
      </dgm:t>
    </dgm:pt>
    <dgm:pt modelId="{1F0EA522-4306-44BF-AAF2-060C191F46A3}" type="parTrans" cxnId="{CF8D9D55-18DE-460E-BE22-77B33A3AC7AF}">
      <dgm:prSet/>
      <dgm:spPr/>
      <dgm:t>
        <a:bodyPr/>
        <a:lstStyle/>
        <a:p>
          <a:endParaRPr lang="en-US"/>
        </a:p>
      </dgm:t>
    </dgm:pt>
    <dgm:pt modelId="{3E873035-AD45-4C46-B6DE-E65392D3DE34}" type="pres">
      <dgm:prSet presAssocID="{858201A9-958C-4E04-A8C4-7215BC98A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E7CF3-FDDF-4E79-B21C-6AA477886D4E}" type="pres">
      <dgm:prSet presAssocID="{ECDA6383-BD52-4276-A3FE-6ADA9B29EAF8}" presName="composite" presStyleCnt="0"/>
      <dgm:spPr/>
    </dgm:pt>
    <dgm:pt modelId="{D848B649-D3AC-42FD-9F32-2EAE22EFFD7C}" type="pres">
      <dgm:prSet presAssocID="{ECDA6383-BD52-4276-A3FE-6ADA9B29EAF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75482-A5AC-4DF0-AF41-95AB2A38FF80}" type="pres">
      <dgm:prSet presAssocID="{ECDA6383-BD52-4276-A3FE-6ADA9B29EAF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D8237-0BD3-43FD-B0D0-44C9D252437A}" type="pres">
      <dgm:prSet presAssocID="{AC0D3224-DEB8-48AF-BB22-27874D2EAD51}" presName="space" presStyleCnt="0"/>
      <dgm:spPr/>
    </dgm:pt>
    <dgm:pt modelId="{22DBAE51-E5A7-4821-AF43-8D51363A97A3}" type="pres">
      <dgm:prSet presAssocID="{0C96E900-9FCD-4193-9E40-807B3210264B}" presName="composite" presStyleCnt="0"/>
      <dgm:spPr/>
    </dgm:pt>
    <dgm:pt modelId="{0F3E31D1-A88A-4EBA-A792-11B355832FA5}" type="pres">
      <dgm:prSet presAssocID="{0C96E900-9FCD-4193-9E40-807B321026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FEE25-35AC-4191-B66C-C3A5BF8960D6}" type="pres">
      <dgm:prSet presAssocID="{0C96E900-9FCD-4193-9E40-807B321026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C4337-BC03-4A7F-B79F-A021CDA38E1B}" type="presOf" srcId="{537CF9C2-5312-4ACA-B21A-283971B9F5D2}" destId="{95EFEE25-35AC-4191-B66C-C3A5BF8960D6}" srcOrd="0" destOrd="0" presId="urn:microsoft.com/office/officeart/2005/8/layout/hList1"/>
    <dgm:cxn modelId="{0194A406-4721-4F6E-A1EC-88B0CB71171F}" type="presOf" srcId="{92435736-BC7F-4836-B352-335B464525DB}" destId="{DA575482-A5AC-4DF0-AF41-95AB2A38FF80}" srcOrd="0" destOrd="3" presId="urn:microsoft.com/office/officeart/2005/8/layout/hList1"/>
    <dgm:cxn modelId="{F8A20491-0471-44EB-940E-BCED6AB4269A}" srcId="{0C96E900-9FCD-4193-9E40-807B3210264B}" destId="{537CF9C2-5312-4ACA-B21A-283971B9F5D2}" srcOrd="0" destOrd="0" parTransId="{6ED054C7-F0E3-4219-ACD6-4B29CAFBA4FE}" sibTransId="{AF85B0D5-CD41-493E-A774-F3FBE7CBFB50}"/>
    <dgm:cxn modelId="{7BCE144D-A2D9-40CF-A4BD-CC9CE099E4C7}" srcId="{ECDA6383-BD52-4276-A3FE-6ADA9B29EAF8}" destId="{10805AFE-C49C-4511-B172-7E348009C70C}" srcOrd="2" destOrd="0" parTransId="{FD6F0CA0-D2C4-48D1-8652-39942F636DC0}" sibTransId="{5A8BC6DF-D309-4A14-AF14-C5CAB7534911}"/>
    <dgm:cxn modelId="{169759BD-BBDA-4377-B7BE-7650588362B8}" type="presOf" srcId="{9EC00B0D-F160-4094-8CD6-26B3CE5B6099}" destId="{DA575482-A5AC-4DF0-AF41-95AB2A38FF80}" srcOrd="0" destOrd="0" presId="urn:microsoft.com/office/officeart/2005/8/layout/hList1"/>
    <dgm:cxn modelId="{CF8D9D55-18DE-460E-BE22-77B33A3AC7AF}" srcId="{ECDA6383-BD52-4276-A3FE-6ADA9B29EAF8}" destId="{92435736-BC7F-4836-B352-335B464525DB}" srcOrd="3" destOrd="0" parTransId="{1F0EA522-4306-44BF-AAF2-060C191F46A3}" sibTransId="{45B64807-C34E-477B-9314-C830695DBA5A}"/>
    <dgm:cxn modelId="{717158FE-7B38-4E7C-BD46-FAAE54DCB194}" srcId="{858201A9-958C-4E04-A8C4-7215BC98AF1A}" destId="{ECDA6383-BD52-4276-A3FE-6ADA9B29EAF8}" srcOrd="0" destOrd="0" parTransId="{21C5F496-C3C0-4EC1-952B-699206AAEEDB}" sibTransId="{AC0D3224-DEB8-48AF-BB22-27874D2EAD51}"/>
    <dgm:cxn modelId="{F69A71B0-AFEF-4936-9ED4-5B3BC6F41349}" type="presOf" srcId="{10805AFE-C49C-4511-B172-7E348009C70C}" destId="{DA575482-A5AC-4DF0-AF41-95AB2A38FF80}" srcOrd="0" destOrd="2" presId="urn:microsoft.com/office/officeart/2005/8/layout/hList1"/>
    <dgm:cxn modelId="{4A636219-69C1-4905-8881-70F26DD0392F}" srcId="{858201A9-958C-4E04-A8C4-7215BC98AF1A}" destId="{0C96E900-9FCD-4193-9E40-807B3210264B}" srcOrd="1" destOrd="0" parTransId="{C62DDAA3-DBDE-4963-8479-FD76882175DE}" sibTransId="{44BE8444-7E66-4296-A6CE-BAD24230C749}"/>
    <dgm:cxn modelId="{A3774FBD-12B3-4C2E-A7DB-8E2FFBD83992}" type="presOf" srcId="{AF62BC0B-145E-474C-B6D8-2AE258724A54}" destId="{95EFEE25-35AC-4191-B66C-C3A5BF8960D6}" srcOrd="0" destOrd="1" presId="urn:microsoft.com/office/officeart/2005/8/layout/hList1"/>
    <dgm:cxn modelId="{7C7E1CB1-D875-461A-9B9B-7B4724951AD0}" srcId="{0C96E900-9FCD-4193-9E40-807B3210264B}" destId="{AF62BC0B-145E-474C-B6D8-2AE258724A54}" srcOrd="1" destOrd="0" parTransId="{8530D723-5F03-4F24-8C0E-4115E027BB4D}" sibTransId="{FA8E6BAA-B594-462F-ADEA-86BED07BBA2F}"/>
    <dgm:cxn modelId="{790BE7CE-E1E1-45FD-967E-C7E10B9CAD8C}" type="presOf" srcId="{57CEE3C7-F3AA-40BB-B9FA-47F9691473E0}" destId="{DA575482-A5AC-4DF0-AF41-95AB2A38FF80}" srcOrd="0" destOrd="1" presId="urn:microsoft.com/office/officeart/2005/8/layout/hList1"/>
    <dgm:cxn modelId="{D352759D-25DD-41CF-AE7A-4ED858CE3E91}" type="presOf" srcId="{0C96E900-9FCD-4193-9E40-807B3210264B}" destId="{0F3E31D1-A88A-4EBA-A792-11B355832FA5}" srcOrd="0" destOrd="0" presId="urn:microsoft.com/office/officeart/2005/8/layout/hList1"/>
    <dgm:cxn modelId="{56EA7769-F7EC-44F7-B4AE-443AD95E2C34}" srcId="{ECDA6383-BD52-4276-A3FE-6ADA9B29EAF8}" destId="{57CEE3C7-F3AA-40BB-B9FA-47F9691473E0}" srcOrd="1" destOrd="0" parTransId="{D5BAB7D0-3304-42C8-95CC-D5952A7F1A95}" sibTransId="{392ACC90-D09A-4F73-A0E6-B92CE66F5991}"/>
    <dgm:cxn modelId="{B421B544-9DDB-475E-8D22-EF59E1FC2212}" srcId="{ECDA6383-BD52-4276-A3FE-6ADA9B29EAF8}" destId="{9EC00B0D-F160-4094-8CD6-26B3CE5B6099}" srcOrd="0" destOrd="0" parTransId="{CC37E0EB-DA8D-432F-9AAB-0B9C43CA4C46}" sibTransId="{CB4977C6-1B91-4D7B-ABA3-CC509F35107E}"/>
    <dgm:cxn modelId="{811CFC53-1A74-420A-A021-7FBCCAAD5D87}" type="presOf" srcId="{ECDA6383-BD52-4276-A3FE-6ADA9B29EAF8}" destId="{D848B649-D3AC-42FD-9F32-2EAE22EFFD7C}" srcOrd="0" destOrd="0" presId="urn:microsoft.com/office/officeart/2005/8/layout/hList1"/>
    <dgm:cxn modelId="{5186A58A-A196-4EAE-8987-A967CFF92C0C}" type="presOf" srcId="{858201A9-958C-4E04-A8C4-7215BC98AF1A}" destId="{3E873035-AD45-4C46-B6DE-E65392D3DE34}" srcOrd="0" destOrd="0" presId="urn:microsoft.com/office/officeart/2005/8/layout/hList1"/>
    <dgm:cxn modelId="{7CE8F8C4-AD78-43E7-BE4A-EB66A4D0FF77}" type="presParOf" srcId="{3E873035-AD45-4C46-B6DE-E65392D3DE34}" destId="{9E6E7CF3-FDDF-4E79-B21C-6AA477886D4E}" srcOrd="0" destOrd="0" presId="urn:microsoft.com/office/officeart/2005/8/layout/hList1"/>
    <dgm:cxn modelId="{95B90002-685F-4D32-8454-EFEE907E4A5C}" type="presParOf" srcId="{9E6E7CF3-FDDF-4E79-B21C-6AA477886D4E}" destId="{D848B649-D3AC-42FD-9F32-2EAE22EFFD7C}" srcOrd="0" destOrd="0" presId="urn:microsoft.com/office/officeart/2005/8/layout/hList1"/>
    <dgm:cxn modelId="{84807C40-F5E6-4C7A-B269-580C6510DCCD}" type="presParOf" srcId="{9E6E7CF3-FDDF-4E79-B21C-6AA477886D4E}" destId="{DA575482-A5AC-4DF0-AF41-95AB2A38FF80}" srcOrd="1" destOrd="0" presId="urn:microsoft.com/office/officeart/2005/8/layout/hList1"/>
    <dgm:cxn modelId="{666C991E-A7D6-4242-8AD8-991C21D9E9DD}" type="presParOf" srcId="{3E873035-AD45-4C46-B6DE-E65392D3DE34}" destId="{41ED8237-0BD3-43FD-B0D0-44C9D252437A}" srcOrd="1" destOrd="0" presId="urn:microsoft.com/office/officeart/2005/8/layout/hList1"/>
    <dgm:cxn modelId="{C09FF7EC-AFD8-4E50-BD2A-07187C32C99B}" type="presParOf" srcId="{3E873035-AD45-4C46-B6DE-E65392D3DE34}" destId="{22DBAE51-E5A7-4821-AF43-8D51363A97A3}" srcOrd="2" destOrd="0" presId="urn:microsoft.com/office/officeart/2005/8/layout/hList1"/>
    <dgm:cxn modelId="{5C99446E-BBB0-4CBF-B06F-230729AE58EE}" type="presParOf" srcId="{22DBAE51-E5A7-4821-AF43-8D51363A97A3}" destId="{0F3E31D1-A88A-4EBA-A792-11B355832FA5}" srcOrd="0" destOrd="0" presId="urn:microsoft.com/office/officeart/2005/8/layout/hList1"/>
    <dgm:cxn modelId="{BD7062C5-C961-41C3-8F41-4497033CDFE2}" type="presParOf" srcId="{22DBAE51-E5A7-4821-AF43-8D51363A97A3}" destId="{95EFEE25-35AC-4191-B66C-C3A5BF8960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3D2187-2552-4E7F-88A6-555ACAD7161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05005-6E3D-4542-8A14-7327443E9460}">
      <dgm:prSet phldrT="[Text]" custT="1"/>
      <dgm:spPr/>
      <dgm:t>
        <a:bodyPr/>
        <a:lstStyle/>
        <a:p>
          <a:r>
            <a:rPr lang="en-US" sz="2500" dirty="0"/>
            <a:t>Study 1</a:t>
          </a:r>
        </a:p>
      </dgm:t>
    </dgm:pt>
    <dgm:pt modelId="{C1F8C318-7E7A-416B-A964-9E28FFE8A968}" type="parTrans" cxnId="{9668A49C-1D1F-4561-9F2F-78CED97AEDDE}">
      <dgm:prSet/>
      <dgm:spPr/>
      <dgm:t>
        <a:bodyPr/>
        <a:lstStyle/>
        <a:p>
          <a:endParaRPr lang="en-US"/>
        </a:p>
      </dgm:t>
    </dgm:pt>
    <dgm:pt modelId="{88ADE635-7956-4BCF-890E-94AF8F294648}" type="sibTrans" cxnId="{9668A49C-1D1F-4561-9F2F-78CED97AEDDE}">
      <dgm:prSet/>
      <dgm:spPr/>
      <dgm:t>
        <a:bodyPr/>
        <a:lstStyle/>
        <a:p>
          <a:endParaRPr lang="en-US"/>
        </a:p>
      </dgm:t>
    </dgm:pt>
    <dgm:pt modelId="{BF4603FE-07A4-4F87-BEF0-58BB02588E2D}">
      <dgm:prSet phldrT="[Text]"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“Brands presented in appropriate fonts were chosen more often than brands presented in inappropriate fonts (averaged over the 10 product categories, they were chosen in the ratio 2:1).”</a:t>
          </a:r>
          <a:r>
            <a:rPr lang="sv-SE" dirty="0">
              <a:solidFill>
                <a:schemeClr val="bg1"/>
              </a:solidFill>
            </a:rPr>
            <a:t> Doyle, J. R., &amp; Bottomley, P. A. (2004).</a:t>
          </a:r>
          <a:endParaRPr lang="en-US" dirty="0">
            <a:solidFill>
              <a:schemeClr val="bg1"/>
            </a:solidFill>
          </a:endParaRPr>
        </a:p>
      </dgm:t>
    </dgm:pt>
    <dgm:pt modelId="{502D8E9F-75F5-4D68-B4D7-D41DAEEF1419}" type="parTrans" cxnId="{800E0ED1-0097-4A5C-94D1-26E9E65D3AF2}">
      <dgm:prSet/>
      <dgm:spPr/>
      <dgm:t>
        <a:bodyPr/>
        <a:lstStyle/>
        <a:p>
          <a:endParaRPr lang="en-US"/>
        </a:p>
      </dgm:t>
    </dgm:pt>
    <dgm:pt modelId="{33FAE64D-A146-4650-A4E6-94177D2F42E4}" type="sibTrans" cxnId="{800E0ED1-0097-4A5C-94D1-26E9E65D3AF2}">
      <dgm:prSet/>
      <dgm:spPr/>
      <dgm:t>
        <a:bodyPr/>
        <a:lstStyle/>
        <a:p>
          <a:endParaRPr lang="en-US"/>
        </a:p>
      </dgm:t>
    </dgm:pt>
    <dgm:pt modelId="{F42A9855-3282-4926-AC8C-1577FF26C22E}" type="pres">
      <dgm:prSet presAssocID="{BF3D2187-2552-4E7F-88A6-555ACAD716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4391CA-83B0-41E3-A1C5-2DB6EF6866B9}" type="pres">
      <dgm:prSet presAssocID="{C1605005-6E3D-4542-8A14-7327443E9460}" presName="linNode" presStyleCnt="0"/>
      <dgm:spPr/>
    </dgm:pt>
    <dgm:pt modelId="{F18B54F0-8998-4835-96CE-8052712F6154}" type="pres">
      <dgm:prSet presAssocID="{C1605005-6E3D-4542-8A14-7327443E9460}" presName="parentShp" presStyleLbl="node1" presStyleIdx="0" presStyleCnt="1" custLinFactNeighborY="-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71DB-2DAB-4E98-B661-C546E6AAC845}" type="pres">
      <dgm:prSet presAssocID="{C1605005-6E3D-4542-8A14-7327443E946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3AF4B-F49C-4B4B-9CBA-77BE1ADF5EE5}" type="presOf" srcId="{BF4603FE-07A4-4F87-BEF0-58BB02588E2D}" destId="{698C71DB-2DAB-4E98-B661-C546E6AAC845}" srcOrd="0" destOrd="0" presId="urn:microsoft.com/office/officeart/2005/8/layout/vList6"/>
    <dgm:cxn modelId="{800E0ED1-0097-4A5C-94D1-26E9E65D3AF2}" srcId="{C1605005-6E3D-4542-8A14-7327443E9460}" destId="{BF4603FE-07A4-4F87-BEF0-58BB02588E2D}" srcOrd="0" destOrd="0" parTransId="{502D8E9F-75F5-4D68-B4D7-D41DAEEF1419}" sibTransId="{33FAE64D-A146-4650-A4E6-94177D2F42E4}"/>
    <dgm:cxn modelId="{9668A49C-1D1F-4561-9F2F-78CED97AEDDE}" srcId="{BF3D2187-2552-4E7F-88A6-555ACAD71619}" destId="{C1605005-6E3D-4542-8A14-7327443E9460}" srcOrd="0" destOrd="0" parTransId="{C1F8C318-7E7A-416B-A964-9E28FFE8A968}" sibTransId="{88ADE635-7956-4BCF-890E-94AF8F294648}"/>
    <dgm:cxn modelId="{154C5093-9508-4BF1-85AE-3292F1858730}" type="presOf" srcId="{C1605005-6E3D-4542-8A14-7327443E9460}" destId="{F18B54F0-8998-4835-96CE-8052712F6154}" srcOrd="0" destOrd="0" presId="urn:microsoft.com/office/officeart/2005/8/layout/vList6"/>
    <dgm:cxn modelId="{FFBB23C3-E33E-4F3F-8705-7EC65D49D637}" type="presOf" srcId="{BF3D2187-2552-4E7F-88A6-555ACAD71619}" destId="{F42A9855-3282-4926-AC8C-1577FF26C22E}" srcOrd="0" destOrd="0" presId="urn:microsoft.com/office/officeart/2005/8/layout/vList6"/>
    <dgm:cxn modelId="{B8F56CC5-27F9-4A72-BAF6-38B3514EB973}" type="presParOf" srcId="{F42A9855-3282-4926-AC8C-1577FF26C22E}" destId="{EA4391CA-83B0-41E3-A1C5-2DB6EF6866B9}" srcOrd="0" destOrd="0" presId="urn:microsoft.com/office/officeart/2005/8/layout/vList6"/>
    <dgm:cxn modelId="{7284D160-65F8-41B3-82AF-4D7FB834CFC0}" type="presParOf" srcId="{EA4391CA-83B0-41E3-A1C5-2DB6EF6866B9}" destId="{F18B54F0-8998-4835-96CE-8052712F6154}" srcOrd="0" destOrd="0" presId="urn:microsoft.com/office/officeart/2005/8/layout/vList6"/>
    <dgm:cxn modelId="{2D344F1B-8DEE-4F40-A2B1-88DD2E18E5C4}" type="presParOf" srcId="{EA4391CA-83B0-41E3-A1C5-2DB6EF6866B9}" destId="{698C71DB-2DAB-4E98-B661-C546E6AAC8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B37572-1461-48D5-BC36-C053C36E93A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5D294-CB92-4B13-BC7D-41FA13E3EC09}">
      <dgm:prSet phldrT="[Text]" custT="1"/>
      <dgm:spPr/>
      <dgm:t>
        <a:bodyPr/>
        <a:lstStyle/>
        <a:p>
          <a:r>
            <a:rPr lang="en-US" sz="2500" dirty="0"/>
            <a:t>Study 2</a:t>
          </a:r>
        </a:p>
      </dgm:t>
    </dgm:pt>
    <dgm:pt modelId="{EE3F1EEE-050A-419D-A732-E75B9B4B3DA1}" type="parTrans" cxnId="{342CEB26-1890-451E-A8A2-CC311B90C71D}">
      <dgm:prSet/>
      <dgm:spPr/>
      <dgm:t>
        <a:bodyPr/>
        <a:lstStyle/>
        <a:p>
          <a:endParaRPr lang="en-US"/>
        </a:p>
      </dgm:t>
    </dgm:pt>
    <dgm:pt modelId="{9BCF0060-1BBA-4BCD-AE25-40A74CC9F5A2}" type="sibTrans" cxnId="{342CEB26-1890-451E-A8A2-CC311B90C71D}">
      <dgm:prSet/>
      <dgm:spPr/>
      <dgm:t>
        <a:bodyPr/>
        <a:lstStyle/>
        <a:p>
          <a:endParaRPr lang="en-US"/>
        </a:p>
      </dgm:t>
    </dgm:pt>
    <dgm:pt modelId="{BC6EEBFB-7555-4EB6-B274-CACF70F8DC60}">
      <dgm:prSet custT="1"/>
      <dgm:spPr/>
      <dgm:t>
        <a:bodyPr/>
        <a:lstStyle/>
        <a:p>
          <a:r>
            <a:rPr lang="en-US" sz="1500" i="1" dirty="0"/>
            <a:t>“Simple and easy-to-read fonts were associated with characteristics such as ‘cheapness’ and ‘economy’ whereas italicized, scripted, or ornate fonts were in turn associated with qualities of ‘luxury’ and ‘dignity’.” </a:t>
          </a:r>
          <a:r>
            <a:rPr lang="de-DE" sz="1500" b="0" dirty="0"/>
            <a:t>Poffenberger, A.T., Franken, R.B. (1923)</a:t>
          </a:r>
          <a:endParaRPr lang="en-US" sz="1500" b="0" dirty="0"/>
        </a:p>
      </dgm:t>
    </dgm:pt>
    <dgm:pt modelId="{BAB056CF-2238-4E3B-A94E-CC0CF35FE41A}" type="parTrans" cxnId="{6D694A1C-4B6C-4C93-8FB7-7A4362667255}">
      <dgm:prSet/>
      <dgm:spPr/>
      <dgm:t>
        <a:bodyPr/>
        <a:lstStyle/>
        <a:p>
          <a:endParaRPr lang="en-US"/>
        </a:p>
      </dgm:t>
    </dgm:pt>
    <dgm:pt modelId="{08FEBCB2-F0F7-4599-887A-3B7D7CD00CAF}" type="sibTrans" cxnId="{6D694A1C-4B6C-4C93-8FB7-7A4362667255}">
      <dgm:prSet/>
      <dgm:spPr/>
      <dgm:t>
        <a:bodyPr/>
        <a:lstStyle/>
        <a:p>
          <a:endParaRPr lang="en-US"/>
        </a:p>
      </dgm:t>
    </dgm:pt>
    <dgm:pt modelId="{E94CA945-8716-451B-97ED-E11D284BBE7D}" type="pres">
      <dgm:prSet presAssocID="{68B37572-1461-48D5-BC36-C053C36E93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158817-7FF1-41C9-820B-51706D205017}" type="pres">
      <dgm:prSet presAssocID="{C265D294-CB92-4B13-BC7D-41FA13E3EC09}" presName="linNode" presStyleCnt="0"/>
      <dgm:spPr/>
    </dgm:pt>
    <dgm:pt modelId="{23D51386-04E4-4676-B406-F56DD77A0326}" type="pres">
      <dgm:prSet presAssocID="{C265D294-CB92-4B13-BC7D-41FA13E3EC09}" presName="parentShp" presStyleLbl="node1" presStyleIdx="0" presStyleCnt="1" custLinFactNeighborX="187" custLinFactNeighborY="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D1B17-D1F5-4CBE-BBD7-C4A3BFA0A806}" type="pres">
      <dgm:prSet presAssocID="{C265D294-CB92-4B13-BC7D-41FA13E3EC09}" presName="childShp" presStyleLbl="bgAccFollowNode1" presStyleIdx="0" presStyleCnt="1" custLinFactNeighborY="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F4982-DF7F-4DF5-AFF5-CE2C23EA0167}" type="presOf" srcId="{68B37572-1461-48D5-BC36-C053C36E93AE}" destId="{E94CA945-8716-451B-97ED-E11D284BBE7D}" srcOrd="0" destOrd="0" presId="urn:microsoft.com/office/officeart/2005/8/layout/vList6"/>
    <dgm:cxn modelId="{3DDD4CC6-23EA-4798-BA2B-4E2A80F7E03E}" type="presOf" srcId="{C265D294-CB92-4B13-BC7D-41FA13E3EC09}" destId="{23D51386-04E4-4676-B406-F56DD77A0326}" srcOrd="0" destOrd="0" presId="urn:microsoft.com/office/officeart/2005/8/layout/vList6"/>
    <dgm:cxn modelId="{FD1D9317-6585-4D28-8751-2AC2DE0D5F7E}" type="presOf" srcId="{BC6EEBFB-7555-4EB6-B274-CACF70F8DC60}" destId="{1B9D1B17-D1F5-4CBE-BBD7-C4A3BFA0A806}" srcOrd="0" destOrd="0" presId="urn:microsoft.com/office/officeart/2005/8/layout/vList6"/>
    <dgm:cxn modelId="{342CEB26-1890-451E-A8A2-CC311B90C71D}" srcId="{68B37572-1461-48D5-BC36-C053C36E93AE}" destId="{C265D294-CB92-4B13-BC7D-41FA13E3EC09}" srcOrd="0" destOrd="0" parTransId="{EE3F1EEE-050A-419D-A732-E75B9B4B3DA1}" sibTransId="{9BCF0060-1BBA-4BCD-AE25-40A74CC9F5A2}"/>
    <dgm:cxn modelId="{6D694A1C-4B6C-4C93-8FB7-7A4362667255}" srcId="{C265D294-CB92-4B13-BC7D-41FA13E3EC09}" destId="{BC6EEBFB-7555-4EB6-B274-CACF70F8DC60}" srcOrd="0" destOrd="0" parTransId="{BAB056CF-2238-4E3B-A94E-CC0CF35FE41A}" sibTransId="{08FEBCB2-F0F7-4599-887A-3B7D7CD00CAF}"/>
    <dgm:cxn modelId="{4162C722-0F0C-49BF-9DB0-BD36F8F2C4A0}" type="presParOf" srcId="{E94CA945-8716-451B-97ED-E11D284BBE7D}" destId="{73158817-7FF1-41C9-820B-51706D205017}" srcOrd="0" destOrd="0" presId="urn:microsoft.com/office/officeart/2005/8/layout/vList6"/>
    <dgm:cxn modelId="{E0B87BE5-8592-4735-8CC1-B072C9A9EB67}" type="presParOf" srcId="{73158817-7FF1-41C9-820B-51706D205017}" destId="{23D51386-04E4-4676-B406-F56DD77A0326}" srcOrd="0" destOrd="0" presId="urn:microsoft.com/office/officeart/2005/8/layout/vList6"/>
    <dgm:cxn modelId="{AA2173F2-E7CC-4D5A-9435-14FA16A1F4F4}" type="presParOf" srcId="{73158817-7FF1-41C9-820B-51706D205017}" destId="{1B9D1B17-D1F5-4CBE-BBD7-C4A3BFA0A8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401A5-8D1E-4FF5-BCEE-00AB7E49B062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Statement of the Problem</a:t>
          </a:r>
        </a:p>
      </dsp:txBody>
      <dsp:txXfrm>
        <a:off x="0" y="0"/>
        <a:ext cx="8128000" cy="1625600"/>
      </dsp:txXfrm>
    </dsp:sp>
    <dsp:sp modelId="{CD5EC6AF-642B-4CB7-9914-D53B0CD60E6A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The study was designed to determine  if typeface has an affect the appeal of a product. </a:t>
          </a:r>
          <a:endParaRPr lang="en-US" sz="2100" b="0" kern="1200" dirty="0"/>
        </a:p>
      </dsp:txBody>
      <dsp:txXfrm>
        <a:off x="3968" y="1625600"/>
        <a:ext cx="2706687" cy="3413760"/>
      </dsp:txXfrm>
    </dsp:sp>
    <dsp:sp modelId="{2F99A546-4E23-4BA2-97E7-E79E48EB33B5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reason for this study was to examine if the use of an elaborative typeface on a product will lead to higher purchasing behaviors compared to a product with a natural typeface.</a:t>
          </a:r>
        </a:p>
      </dsp:txBody>
      <dsp:txXfrm>
        <a:off x="2710656" y="1625600"/>
        <a:ext cx="2706687" cy="3413760"/>
      </dsp:txXfrm>
    </dsp:sp>
    <dsp:sp modelId="{10219DDC-C673-46B1-B29E-DF80C394F2CD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If a product uses an elaborative typeface or a natural typeface, which will be preferred? </a:t>
          </a:r>
        </a:p>
      </dsp:txBody>
      <dsp:txXfrm>
        <a:off x="5417343" y="1625600"/>
        <a:ext cx="2706687" cy="3413760"/>
      </dsp:txXfrm>
    </dsp:sp>
    <dsp:sp modelId="{AE2EDC02-921A-4B58-B2F1-69517663EF5D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D7B99-91DB-4C05-9FB3-E073C82099AA}">
      <dsp:nvSpPr>
        <dsp:cNvPr id="0" name=""/>
        <dsp:cNvSpPr/>
      </dsp:nvSpPr>
      <dsp:spPr>
        <a:xfrm rot="19200000">
          <a:off x="2773" y="1718050"/>
          <a:ext cx="3326890" cy="216247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Typeface vs. Font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42265" y="1811265"/>
        <a:ext cx="3115762" cy="2056915"/>
      </dsp:txXfrm>
    </dsp:sp>
    <dsp:sp modelId="{1FFC7106-3876-4F4E-BA91-E1C45D2DB53F}">
      <dsp:nvSpPr>
        <dsp:cNvPr id="0" name=""/>
        <dsp:cNvSpPr/>
      </dsp:nvSpPr>
      <dsp:spPr>
        <a:xfrm>
          <a:off x="3769945" y="346912"/>
          <a:ext cx="3326890" cy="216247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hlinkClick xmlns:r="http://schemas.openxmlformats.org/officeDocument/2006/relationships" r:id="" action="ppaction://hlinksldjump"/>
            </a:rPr>
            <a:t>Elaborative vs. Natural</a:t>
          </a:r>
          <a:endParaRPr lang="en-US" sz="2800" kern="1200" dirty="0"/>
        </a:p>
      </dsp:txBody>
      <dsp:txXfrm>
        <a:off x="3875509" y="452476"/>
        <a:ext cx="3115762" cy="2056915"/>
      </dsp:txXfrm>
    </dsp:sp>
    <dsp:sp modelId="{EAB8C817-2BD0-4B04-BA7A-42A79AD6355C}">
      <dsp:nvSpPr>
        <dsp:cNvPr id="0" name=""/>
        <dsp:cNvSpPr/>
      </dsp:nvSpPr>
      <dsp:spPr>
        <a:xfrm rot="2400000">
          <a:off x="7537118" y="1718050"/>
          <a:ext cx="3326890" cy="216247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hlinkClick xmlns:r="http://schemas.openxmlformats.org/officeDocument/2006/relationships" r:id="" action="ppaction://hlinksldjump"/>
            </a:rPr>
            <a:t>Appropriateness</a:t>
          </a:r>
          <a:endParaRPr lang="en-US" sz="2800" kern="1200" dirty="0"/>
        </a:p>
      </dsp:txBody>
      <dsp:txXfrm>
        <a:off x="7608754" y="1811265"/>
        <a:ext cx="3115762" cy="2056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CAC8-8E1E-4E24-99C1-31B5A23D8BBD}">
      <dsp:nvSpPr>
        <dsp:cNvPr id="0" name=""/>
        <dsp:cNvSpPr/>
      </dsp:nvSpPr>
      <dsp:spPr>
        <a:xfrm>
          <a:off x="239974" y="851907"/>
          <a:ext cx="3686875" cy="197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/>
            <a:t>Typeface</a:t>
          </a:r>
        </a:p>
      </dsp:txBody>
      <dsp:txXfrm>
        <a:off x="239974" y="851907"/>
        <a:ext cx="3686875" cy="1976667"/>
      </dsp:txXfrm>
    </dsp:sp>
    <dsp:sp modelId="{72832B94-DD4C-471C-928F-7088153A135E}">
      <dsp:nvSpPr>
        <dsp:cNvPr id="0" name=""/>
        <dsp:cNvSpPr/>
      </dsp:nvSpPr>
      <dsp:spPr>
        <a:xfrm>
          <a:off x="3926850" y="870040"/>
          <a:ext cx="477117" cy="19404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ED45D-041C-4568-B92C-C0C05E91DCAC}">
      <dsp:nvSpPr>
        <dsp:cNvPr id="0" name=""/>
        <dsp:cNvSpPr/>
      </dsp:nvSpPr>
      <dsp:spPr>
        <a:xfrm>
          <a:off x="4594814" y="449235"/>
          <a:ext cx="4707555" cy="2782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Collective names of sets of fonts.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What you see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Example: Times New Roman, Comic Sans, Arial</a:t>
          </a:r>
        </a:p>
      </dsp:txBody>
      <dsp:txXfrm>
        <a:off x="4594814" y="449235"/>
        <a:ext cx="4707555" cy="2782009"/>
      </dsp:txXfrm>
    </dsp:sp>
    <dsp:sp modelId="{1DA3C0B4-6D2C-4327-9D55-1B16CF39EE65}">
      <dsp:nvSpPr>
        <dsp:cNvPr id="0" name=""/>
        <dsp:cNvSpPr/>
      </dsp:nvSpPr>
      <dsp:spPr>
        <a:xfrm>
          <a:off x="1413205" y="4104577"/>
          <a:ext cx="2385586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/>
            <a:t>Font</a:t>
          </a:r>
        </a:p>
      </dsp:txBody>
      <dsp:txXfrm>
        <a:off x="1413205" y="4104577"/>
        <a:ext cx="2385586" cy="1267200"/>
      </dsp:txXfrm>
    </dsp:sp>
    <dsp:sp modelId="{493AFACC-E901-427D-8124-2CDF65A10749}">
      <dsp:nvSpPr>
        <dsp:cNvPr id="0" name=""/>
        <dsp:cNvSpPr/>
      </dsp:nvSpPr>
      <dsp:spPr>
        <a:xfrm>
          <a:off x="3818830" y="3894370"/>
          <a:ext cx="477117" cy="1817214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37DCF-B14F-45B1-ABE9-72B5893A9D57}">
      <dsp:nvSpPr>
        <dsp:cNvPr id="0" name=""/>
        <dsp:cNvSpPr/>
      </dsp:nvSpPr>
      <dsp:spPr>
        <a:xfrm>
          <a:off x="4584741" y="3518715"/>
          <a:ext cx="4734159" cy="2420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Specific member of a typeface set in a particular style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What you use</a:t>
          </a:r>
        </a:p>
      </dsp:txBody>
      <dsp:txXfrm>
        <a:off x="4584741" y="3518715"/>
        <a:ext cx="4734159" cy="2420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7E807-485D-4882-8218-EE57180522A5}">
      <dsp:nvSpPr>
        <dsp:cNvPr id="0" name=""/>
        <dsp:cNvSpPr/>
      </dsp:nvSpPr>
      <dsp:spPr>
        <a:xfrm>
          <a:off x="0" y="0"/>
          <a:ext cx="2396564" cy="143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Typeface vs. Font</a:t>
          </a:r>
        </a:p>
      </dsp:txBody>
      <dsp:txXfrm>
        <a:off x="0" y="0"/>
        <a:ext cx="2396564" cy="1437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865C-DF04-4B87-8ADA-B5D3D26811A8}">
      <dsp:nvSpPr>
        <dsp:cNvPr id="0" name=""/>
        <dsp:cNvSpPr/>
      </dsp:nvSpPr>
      <dsp:spPr>
        <a:xfrm>
          <a:off x="3968" y="1352302"/>
          <a:ext cx="2030015" cy="173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Times New Roman</a:t>
          </a:r>
        </a:p>
      </dsp:txBody>
      <dsp:txXfrm>
        <a:off x="3968" y="1352302"/>
        <a:ext cx="2030015" cy="1737450"/>
      </dsp:txXfrm>
    </dsp:sp>
    <dsp:sp modelId="{D835196B-B85F-45B4-B7F0-1415E1FCA4BA}">
      <dsp:nvSpPr>
        <dsp:cNvPr id="0" name=""/>
        <dsp:cNvSpPr/>
      </dsp:nvSpPr>
      <dsp:spPr>
        <a:xfrm>
          <a:off x="2033984" y="1216564"/>
          <a:ext cx="406003" cy="200892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E7570-3A9A-4879-85F2-A9DAA7506621}">
      <dsp:nvSpPr>
        <dsp:cNvPr id="0" name=""/>
        <dsp:cNvSpPr/>
      </dsp:nvSpPr>
      <dsp:spPr>
        <a:xfrm>
          <a:off x="2602388" y="1216564"/>
          <a:ext cx="5521642" cy="2008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Times Regular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Times Bold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Times Italic</a:t>
          </a:r>
        </a:p>
      </dsp:txBody>
      <dsp:txXfrm>
        <a:off x="2602388" y="1216564"/>
        <a:ext cx="5521642" cy="2008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8B649-D3AC-42FD-9F32-2EAE22EFFD7C}">
      <dsp:nvSpPr>
        <dsp:cNvPr id="0" name=""/>
        <dsp:cNvSpPr/>
      </dsp:nvSpPr>
      <dsp:spPr>
        <a:xfrm>
          <a:off x="54" y="65737"/>
          <a:ext cx="517848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Natural Typeface</a:t>
          </a:r>
        </a:p>
      </dsp:txBody>
      <dsp:txXfrm>
        <a:off x="54" y="65737"/>
        <a:ext cx="5178483" cy="835200"/>
      </dsp:txXfrm>
    </dsp:sp>
    <dsp:sp modelId="{DA575482-A5AC-4DF0-AF41-95AB2A38FF80}">
      <dsp:nvSpPr>
        <dsp:cNvPr id="0" name=""/>
        <dsp:cNvSpPr/>
      </dsp:nvSpPr>
      <dsp:spPr>
        <a:xfrm>
          <a:off x="54" y="900937"/>
          <a:ext cx="5178483" cy="3502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/>
            <a:t>Organic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/>
            <a:t>Natural fonts were perceived as less prominent and more subtle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b="0" kern="1200" dirty="0"/>
        </a:p>
      </dsp:txBody>
      <dsp:txXfrm>
        <a:off x="54" y="900937"/>
        <a:ext cx="5178483" cy="3502620"/>
      </dsp:txXfrm>
    </dsp:sp>
    <dsp:sp modelId="{0F3E31D1-A88A-4EBA-A792-11B355832FA5}">
      <dsp:nvSpPr>
        <dsp:cNvPr id="0" name=""/>
        <dsp:cNvSpPr/>
      </dsp:nvSpPr>
      <dsp:spPr>
        <a:xfrm>
          <a:off x="5903525" y="65737"/>
          <a:ext cx="517848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Elaborative Typeface</a:t>
          </a:r>
        </a:p>
      </dsp:txBody>
      <dsp:txXfrm>
        <a:off x="5903525" y="65737"/>
        <a:ext cx="5178483" cy="835200"/>
      </dsp:txXfrm>
    </dsp:sp>
    <dsp:sp modelId="{95EFEE25-35AC-4191-B66C-C3A5BF8960D6}">
      <dsp:nvSpPr>
        <dsp:cNvPr id="0" name=""/>
        <dsp:cNvSpPr/>
      </dsp:nvSpPr>
      <dsp:spPr>
        <a:xfrm>
          <a:off x="5903525" y="900937"/>
          <a:ext cx="5178483" cy="3502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Complex and ornate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i="0" u="none" kern="1200" dirty="0"/>
            <a:t>More elaborate designs increase arousal</a:t>
          </a:r>
          <a:endParaRPr lang="en-US" sz="2900" kern="1200" dirty="0"/>
        </a:p>
      </dsp:txBody>
      <dsp:txXfrm>
        <a:off x="5903525" y="900937"/>
        <a:ext cx="5178483" cy="3502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71DB-2DAB-4E98-B661-C546E6AAC845}">
      <dsp:nvSpPr>
        <dsp:cNvPr id="0" name=""/>
        <dsp:cNvSpPr/>
      </dsp:nvSpPr>
      <dsp:spPr>
        <a:xfrm>
          <a:off x="2829261" y="0"/>
          <a:ext cx="4243891" cy="22402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>
              <a:solidFill>
                <a:schemeClr val="bg1"/>
              </a:solidFill>
            </a:rPr>
            <a:t>“Brands presented in appropriate fonts were chosen more often than brands presented in inappropriate fonts (averaged over the 10 product categories, they were chosen in the ratio 2:1).”</a:t>
          </a:r>
          <a:r>
            <a:rPr lang="sv-SE" sz="1500" kern="1200" dirty="0">
              <a:solidFill>
                <a:schemeClr val="bg1"/>
              </a:solidFill>
            </a:rPr>
            <a:t> Doyle, J. R., &amp; Bottomley, P. A. (2004).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829261" y="280029"/>
        <a:ext cx="3403805" cy="1680171"/>
      </dsp:txXfrm>
    </dsp:sp>
    <dsp:sp modelId="{F18B54F0-8998-4835-96CE-8052712F6154}">
      <dsp:nvSpPr>
        <dsp:cNvPr id="0" name=""/>
        <dsp:cNvSpPr/>
      </dsp:nvSpPr>
      <dsp:spPr>
        <a:xfrm>
          <a:off x="0" y="0"/>
          <a:ext cx="2829261" cy="2240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Study 1</a:t>
          </a:r>
        </a:p>
      </dsp:txBody>
      <dsp:txXfrm>
        <a:off x="109359" y="109359"/>
        <a:ext cx="2610543" cy="2021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1B17-D1F5-4CBE-BBD7-C4A3BFA0A806}">
      <dsp:nvSpPr>
        <dsp:cNvPr id="0" name=""/>
        <dsp:cNvSpPr/>
      </dsp:nvSpPr>
      <dsp:spPr>
        <a:xfrm>
          <a:off x="3177092" y="0"/>
          <a:ext cx="4765638" cy="2384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/>
            <a:t>“Simple and easy-to-read fonts were associated with characteristics such as ‘cheapness’ and ‘economy’ whereas italicized, scripted, or ornate fonts were in turn associated with qualities of ‘luxury’ and ‘dignity’.” </a:t>
          </a:r>
          <a:r>
            <a:rPr lang="de-DE" sz="1500" b="0" kern="1200" dirty="0"/>
            <a:t>Poffenberger, A.T., Franken, R.B. (1923)</a:t>
          </a:r>
          <a:endParaRPr lang="en-US" sz="1500" b="0" kern="1200" dirty="0"/>
        </a:p>
      </dsp:txBody>
      <dsp:txXfrm>
        <a:off x="3177092" y="298076"/>
        <a:ext cx="3871409" cy="1788459"/>
      </dsp:txXfrm>
    </dsp:sp>
    <dsp:sp modelId="{23D51386-04E4-4676-B406-F56DD77A0326}">
      <dsp:nvSpPr>
        <dsp:cNvPr id="0" name=""/>
        <dsp:cNvSpPr/>
      </dsp:nvSpPr>
      <dsp:spPr>
        <a:xfrm>
          <a:off x="8911" y="0"/>
          <a:ext cx="3177092" cy="2384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Study 2</a:t>
          </a:r>
        </a:p>
      </dsp:txBody>
      <dsp:txXfrm>
        <a:off x="125318" y="116407"/>
        <a:ext cx="2944278" cy="215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books?id=vEOzH_1x1WQC&amp;pg=PA102&amp;dq=font+versus+typeface&amp;lr=&amp;cd=37#v=onepage&amp;q=&amp;f=fal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sv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7AF-2032-49F6-AF3E-E69700506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Influence of Typeface on Product Appeal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3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2805953" cy="896471"/>
            <a:chOff x="0" y="0"/>
            <a:chExt cx="2396564" cy="143793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2396564" cy="1437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60196" y="162325"/>
              <a:ext cx="1991353" cy="127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Appropriateness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805952" y="129502"/>
            <a:ext cx="7802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/>
              <a:t>Appropriate Use of Typeface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435" y="1766047"/>
            <a:ext cx="8866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-Differing type faces do vary in appropriateness and viewers are able to ‘feel’ this appropriateness or lack of appropriateness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435" y="3845859"/>
            <a:ext cx="9161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-It’s appropriate for products like automobiles and building material to use simple typefaces. Products like jewelry and perfume should use scripted and ornate typefaces.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3153" y="6194611"/>
            <a:ext cx="1694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Doyle, J. R., &amp; Bottomley, P. A. (2004).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527C-8D98-4077-9003-9189808F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87" y="-1"/>
            <a:ext cx="9404723" cy="1400530"/>
          </a:xfrm>
        </p:spPr>
        <p:txBody>
          <a:bodyPr/>
          <a:lstStyle/>
          <a:p>
            <a:r>
              <a:rPr lang="en-US" dirty="0"/>
              <a:t>Appropriate Use of Typeface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2976919"/>
              </p:ext>
            </p:extLst>
          </p:nvPr>
        </p:nvGraphicFramePr>
        <p:xfrm>
          <a:off x="331693" y="2034988"/>
          <a:ext cx="7073153" cy="224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5506" y="1419931"/>
            <a:ext cx="3711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Hypothesis 1)</a:t>
            </a:r>
          </a:p>
          <a:p>
            <a:r>
              <a:rPr lang="en-US" sz="3000" dirty="0"/>
              <a:t>If the typeface is appropriate for the product, it will lead to a higher likelihood of purchase. </a:t>
            </a:r>
          </a:p>
          <a:p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-1"/>
            <a:ext cx="2805953" cy="896471"/>
            <a:chOff x="0" y="0"/>
            <a:chExt cx="2396564" cy="143793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396564" cy="1437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160196" y="162325"/>
              <a:ext cx="1991353" cy="127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Appropriateness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B54F0-8998-4835-96CE-8052712F6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C71DB-2DAB-4E98-B661-C546E6AA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455628"/>
              </p:ext>
            </p:extLst>
          </p:nvPr>
        </p:nvGraphicFramePr>
        <p:xfrm>
          <a:off x="71717" y="2132187"/>
          <a:ext cx="7942731" cy="238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48918" y="1523999"/>
            <a:ext cx="38010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Hypothesis 2) Companies that use an elaborate typeface on their product will be preferred over a product that uses a natural typeface.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-1"/>
            <a:ext cx="2805953" cy="89647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87560" y="101199"/>
            <a:ext cx="2331523" cy="795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Appropriateness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5952" y="0"/>
            <a:ext cx="77171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/>
              <a:t>Appropriate Use of Typeface</a:t>
            </a:r>
          </a:p>
        </p:txBody>
      </p:sp>
    </p:spTree>
    <p:extLst>
      <p:ext uri="{BB962C8B-B14F-4D97-AF65-F5344CB8AC3E}">
        <p14:creationId xmlns:p14="http://schemas.microsoft.com/office/powerpoint/2010/main" val="10156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D51386-04E4-4676-B406-F56DD77A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9D1B17-D1F5-4CBE-BBD7-C4A3BFA0A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1" y="2472018"/>
            <a:ext cx="9404723" cy="1400530"/>
          </a:xfrm>
        </p:spPr>
        <p:txBody>
          <a:bodyPr/>
          <a:lstStyle/>
          <a:p>
            <a:pPr algn="ctr"/>
            <a:r>
              <a:rPr lang="en-US" sz="72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59799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TXYJQUiG70CDarUX8QEOjEtFn0ZbkZN6zKi5LvBP0Z-OkQeSsg48fuLI-44NZw0uKA2lB0T6jtX16WC3ywZ7VQTUl4CqMWBIVUumDgKLHSZsFQMPw5AGiCsmjWz_c6UvXdM09dcY_qc">
            <a:extLst>
              <a:ext uri="{FF2B5EF4-FFF2-40B4-BE49-F238E27FC236}">
                <a16:creationId xmlns:a16="http://schemas.microsoft.com/office/drawing/2014/main" id="{5224C3BB-5FA0-454E-92B7-C29C9EC9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23" y="2052214"/>
            <a:ext cx="6932331" cy="39687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363FC-6397-49BB-A625-98889F52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Methods: Subjects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D9E2-1C92-4D60-878C-88E04F3D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n= 123</a:t>
            </a:r>
          </a:p>
          <a:p>
            <a:pPr fontAlgn="base"/>
            <a:r>
              <a:rPr lang="en-US" dirty="0"/>
              <a:t>Male= 40 (32.52%)</a:t>
            </a:r>
          </a:p>
          <a:p>
            <a:pPr fontAlgn="base"/>
            <a:r>
              <a:rPr lang="en-US" dirty="0"/>
              <a:t>Female= 83 (67.48%)</a:t>
            </a:r>
          </a:p>
          <a:p>
            <a:pPr fontAlgn="base"/>
            <a:r>
              <a:rPr lang="en-US" dirty="0"/>
              <a:t>Age: 18-27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7CF2-0622-49D8-866A-EA935149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Design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F3A384-8498-4F3B-893A-9C1CA6C0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D870EC4-EA58-458F-8100-5D1F35420F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9662" y="2305966"/>
          <a:ext cx="9404722" cy="420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973">
                  <a:extLst>
                    <a:ext uri="{9D8B030D-6E8A-4147-A177-3AD203B41FA5}">
                      <a16:colId xmlns:a16="http://schemas.microsoft.com/office/drawing/2014/main" val="2409677953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3793510829"/>
                    </a:ext>
                  </a:extLst>
                </a:gridCol>
                <a:gridCol w="1847090">
                  <a:extLst>
                    <a:ext uri="{9D8B030D-6E8A-4147-A177-3AD203B41FA5}">
                      <a16:colId xmlns:a16="http://schemas.microsoft.com/office/drawing/2014/main" val="3239078880"/>
                    </a:ext>
                  </a:extLst>
                </a:gridCol>
                <a:gridCol w="1819186">
                  <a:extLst>
                    <a:ext uri="{9D8B030D-6E8A-4147-A177-3AD203B41FA5}">
                      <a16:colId xmlns:a16="http://schemas.microsoft.com/office/drawing/2014/main" val="1588699265"/>
                    </a:ext>
                  </a:extLst>
                </a:gridCol>
                <a:gridCol w="1819186">
                  <a:extLst>
                    <a:ext uri="{9D8B030D-6E8A-4147-A177-3AD203B41FA5}">
                      <a16:colId xmlns:a16="http://schemas.microsoft.com/office/drawing/2014/main" val="1951278491"/>
                    </a:ext>
                  </a:extLst>
                </a:gridCol>
              </a:tblGrid>
              <a:tr h="693961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Beauty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Utility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96559"/>
                  </a:ext>
                </a:extLst>
              </a:tr>
              <a:tr h="584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Beauty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Beauty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Utility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Utility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766588"/>
                  </a:ext>
                </a:extLst>
              </a:tr>
              <a:tr h="141053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Elaborative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Women’s Lotion 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Women’s Perfume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Bleach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N=52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Dish Soap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42339"/>
                  </a:ext>
                </a:extLst>
              </a:tr>
              <a:tr h="141053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Natural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Women’s Lotion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N=56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Women’s Perfume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N=56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Bleach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N=56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Dish Soap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N=56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57594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FAEAC89-3632-4C27-9939-94AF1182C705}"/>
              </a:ext>
            </a:extLst>
          </p:cNvPr>
          <p:cNvSpPr txBox="1"/>
          <p:nvPr/>
        </p:nvSpPr>
        <p:spPr>
          <a:xfrm>
            <a:off x="5897217" y="1773734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Product Type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CE8AC-DF3E-41A7-B632-3F861FAB5F4C}"/>
              </a:ext>
            </a:extLst>
          </p:cNvPr>
          <p:cNvSpPr txBox="1"/>
          <p:nvPr/>
        </p:nvSpPr>
        <p:spPr>
          <a:xfrm>
            <a:off x="145775" y="4443689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Typeface</a:t>
            </a:r>
          </a:p>
        </p:txBody>
      </p:sp>
    </p:spTree>
    <p:extLst>
      <p:ext uri="{BB962C8B-B14F-4D97-AF65-F5344CB8AC3E}">
        <p14:creationId xmlns:p14="http://schemas.microsoft.com/office/powerpoint/2010/main" val="64100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7CF2-0622-49D8-866A-EA935149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Design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F3A384-8498-4F3B-893A-9C1CA6C0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D870EC4-EA58-458F-8100-5D1F35420F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9662" y="2305966"/>
          <a:ext cx="9404722" cy="409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973">
                  <a:extLst>
                    <a:ext uri="{9D8B030D-6E8A-4147-A177-3AD203B41FA5}">
                      <a16:colId xmlns:a16="http://schemas.microsoft.com/office/drawing/2014/main" val="2409677953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3793510829"/>
                    </a:ext>
                  </a:extLst>
                </a:gridCol>
                <a:gridCol w="1847090">
                  <a:extLst>
                    <a:ext uri="{9D8B030D-6E8A-4147-A177-3AD203B41FA5}">
                      <a16:colId xmlns:a16="http://schemas.microsoft.com/office/drawing/2014/main" val="3239078880"/>
                    </a:ext>
                  </a:extLst>
                </a:gridCol>
                <a:gridCol w="1819186">
                  <a:extLst>
                    <a:ext uri="{9D8B030D-6E8A-4147-A177-3AD203B41FA5}">
                      <a16:colId xmlns:a16="http://schemas.microsoft.com/office/drawing/2014/main" val="1588699265"/>
                    </a:ext>
                  </a:extLst>
                </a:gridCol>
                <a:gridCol w="1819186">
                  <a:extLst>
                    <a:ext uri="{9D8B030D-6E8A-4147-A177-3AD203B41FA5}">
                      <a16:colId xmlns:a16="http://schemas.microsoft.com/office/drawing/2014/main" val="1951278491"/>
                    </a:ext>
                  </a:extLst>
                </a:gridCol>
              </a:tblGrid>
              <a:tr h="693961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Beauty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Utility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96559"/>
                  </a:ext>
                </a:extLst>
              </a:tr>
              <a:tr h="584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Beauty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Beauty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Utility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Utility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70766588"/>
                  </a:ext>
                </a:extLst>
              </a:tr>
              <a:tr h="141053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Elaborative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19242339"/>
                  </a:ext>
                </a:extLst>
              </a:tr>
              <a:tr h="141053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Natural 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2">
                        <a:alphaModFix amt="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1157594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FAEAC89-3632-4C27-9939-94AF1182C705}"/>
              </a:ext>
            </a:extLst>
          </p:cNvPr>
          <p:cNvSpPr txBox="1"/>
          <p:nvPr/>
        </p:nvSpPr>
        <p:spPr>
          <a:xfrm>
            <a:off x="5897217" y="1773734"/>
            <a:ext cx="223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Product Type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CE8AC-DF3E-41A7-B632-3F861FAB5F4C}"/>
              </a:ext>
            </a:extLst>
          </p:cNvPr>
          <p:cNvSpPr txBox="1"/>
          <p:nvPr/>
        </p:nvSpPr>
        <p:spPr>
          <a:xfrm>
            <a:off x="145775" y="4443689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Typeface</a:t>
            </a:r>
          </a:p>
        </p:txBody>
      </p:sp>
      <p:pic>
        <p:nvPicPr>
          <p:cNvPr id="7" name="Picture 2" descr="https://lh5.googleusercontent.com/dyvT0teX8G1U5WKWg7zgEHjD_tqPd5OXds4bsMAPA2EAsVtFhu7iUujE4gMKWxQEMDP-bfuuoF9o0Ggnqo5r4H3C0_nWAiUJr8ABz2gJ905zirdJUnjpAWmsNTAlzcSEBNzBQCHKVGE">
            <a:extLst>
              <a:ext uri="{FF2B5EF4-FFF2-40B4-BE49-F238E27FC236}">
                <a16:creationId xmlns:a16="http://schemas.microsoft.com/office/drawing/2014/main" id="{DC85E079-DFCE-4A83-93CE-509CA9D2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23" y="3593317"/>
            <a:ext cx="1396869" cy="13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5.googleusercontent.com/1nYe3EFcT-Sm4Flq0_Yr34xr_Ocmrc_L7gozVh-1pS0_GMhuPZKTxLO4IwK3Tu6YM7ntJJ_-5606KoegepY1nc0LkRKQc3KmSXFuuXz_hMnnVivJ_UkNVt5t-hmEoq9mjgcQGV_Bekw">
            <a:extLst>
              <a:ext uri="{FF2B5EF4-FFF2-40B4-BE49-F238E27FC236}">
                <a16:creationId xmlns:a16="http://schemas.microsoft.com/office/drawing/2014/main" id="{1935F74A-612E-4ACB-9B40-AB758EF6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43" y="3593521"/>
            <a:ext cx="1027666" cy="14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5.googleusercontent.com/pI_uL_Kz1zOwpXvUxQLRSD5tCFgUBjrJImDd9EucwYSn0mSCPl3uXmEiJJ_0ag6T4sSMmjM48dC075fqYoT1oKKR6OD7An0dPxhERIE9MBiajDSMG1ylZn2mNwTIEfLIwW7OgwsM0-g">
            <a:extLst>
              <a:ext uri="{FF2B5EF4-FFF2-40B4-BE49-F238E27FC236}">
                <a16:creationId xmlns:a16="http://schemas.microsoft.com/office/drawing/2014/main" id="{84C6E35F-86D9-4969-92EB-7D4AECDF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89" y="3593521"/>
            <a:ext cx="1390902" cy="1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4.googleusercontent.com/vgJTYag-CubA-gvwRwXSdknooimZEj04tWQxHKJhoI-97VJosQaR1V8gf3sh-5dNskL5tFk2nYmv03gFXkWCsClv3bZlsuKXkiMohWeN8gzkdAc8qJBBe8W3nb2_s_PMWiGsn3ZPXoM">
            <a:extLst>
              <a:ext uri="{FF2B5EF4-FFF2-40B4-BE49-F238E27FC236}">
                <a16:creationId xmlns:a16="http://schemas.microsoft.com/office/drawing/2014/main" id="{27A81679-E11D-4D59-9D84-B7CE5571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44" y="3593522"/>
            <a:ext cx="945942" cy="1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6.googleusercontent.com/XVyAlUcudFWHsE1cFdiGp-w_Id9iGJvPxdvAJW4pUt6QClYlS85vXZnfY-F_rwrK1OUH2CO31woQEN2GVbs65sOxd9hjlt8xUoirDnB2AGHaT12R1aZddaTFAnkXVzHRuaVOtiilKIw">
            <a:extLst>
              <a:ext uri="{FF2B5EF4-FFF2-40B4-BE49-F238E27FC236}">
                <a16:creationId xmlns:a16="http://schemas.microsoft.com/office/drawing/2014/main" id="{F69C5EFC-0667-45EC-9A65-DDBDF360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47" y="5022167"/>
            <a:ext cx="1428645" cy="13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6.googleusercontent.com/jDly1M1OHXRqrIKhr42rsq1h3YLlA9cF0LiO06kVCxyhkCWoMXhw-oVdANrLpJRyFH5EVSnjvOp7XwxOrY91qj7pPATeR5ZExMKGR8HkiFOKv_UjGi60WfPZ83TDMnk64H_3VJNUBdY">
            <a:extLst>
              <a:ext uri="{FF2B5EF4-FFF2-40B4-BE49-F238E27FC236}">
                <a16:creationId xmlns:a16="http://schemas.microsoft.com/office/drawing/2014/main" id="{32D56AD4-8463-42FF-B679-A316ED83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43" y="5018448"/>
            <a:ext cx="1027666" cy="13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lh4.googleusercontent.com/x23tjk_mT2xTPf5jTJeQxLaY2TZZqPcoXnShAkHFhUtGzEExdSJISt27GfaF8sldm8UBj_EvS5cWEI3l7hoyHnNpA3MDjOdbvherNrPTS2exP9QdXoFZO4SuqjAgBUhVRhgTasAzs_U">
            <a:extLst>
              <a:ext uri="{FF2B5EF4-FFF2-40B4-BE49-F238E27FC236}">
                <a16:creationId xmlns:a16="http://schemas.microsoft.com/office/drawing/2014/main" id="{4310F4E4-544E-48C5-9811-E55C3C26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89" y="5014381"/>
            <a:ext cx="1390902" cy="1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5.googleusercontent.com/oi9jf5dWL-lwTC3ZaDAtlX4cI1AmdJt8u9sIohMauK-70r5Uy295LjQzLCJ5L6N-K5GZw27xJg0dgiQMRtWixcTs3AxesfSJPvqlJkkrl4MHH74JKb_ITJd-UrUEJAan66cYPe_Du3s">
            <a:extLst>
              <a:ext uri="{FF2B5EF4-FFF2-40B4-BE49-F238E27FC236}">
                <a16:creationId xmlns:a16="http://schemas.microsoft.com/office/drawing/2014/main" id="{7637B075-F6DC-4886-B5AA-738F29A2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73" y="5010662"/>
            <a:ext cx="945813" cy="1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6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A2C59AA-C320-4810-B954-13422329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Materials </a:t>
            </a:r>
          </a:p>
        </p:txBody>
      </p:sp>
      <p:pic>
        <p:nvPicPr>
          <p:cNvPr id="3074" name="Picture 2" descr="https://lh5.googleusercontent.com/dyvT0teX8G1U5WKWg7zgEHjD_tqPd5OXds4bsMAPA2EAsVtFhu7iUujE4gMKWxQEMDP-bfuuoF9o0Ggnqo5r4H3C0_nWAiUJr8ABz2gJ905zirdJUnjpAWmsNTAlzcSEBNzBQCHKVGE">
            <a:extLst>
              <a:ext uri="{FF2B5EF4-FFF2-40B4-BE49-F238E27FC236}">
                <a16:creationId xmlns:a16="http://schemas.microsoft.com/office/drawing/2014/main" id="{DA8173DC-E84E-4D36-8FC8-0BBAE2CFD4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3388" y="2859503"/>
            <a:ext cx="30068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1nYe3EFcT-Sm4Flq0_Yr34xr_Ocmrc_L7gozVh-1pS0_GMhuPZKTxLO4IwK3Tu6YM7ntJJ_-5606KoegepY1nc0LkRKQc3KmSXFuuXz_hMnnVivJ_UkNVt5t-hmEoq9mjgcQGV_Bekw">
            <a:extLst>
              <a:ext uri="{FF2B5EF4-FFF2-40B4-BE49-F238E27FC236}">
                <a16:creationId xmlns:a16="http://schemas.microsoft.com/office/drawing/2014/main" id="{56E3B89D-65DE-48BF-9E8E-9A1ED51A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0" y="2859503"/>
            <a:ext cx="26955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5.googleusercontent.com/pI_uL_Kz1zOwpXvUxQLRSD5tCFgUBjrJImDd9EucwYSn0mSCPl3uXmEiJJ_0ag6T4sSMmjM48dC075fqYoT1oKKR6OD7An0dPxhERIE9MBiajDSMG1ylZn2mNwTIEfLIwW7OgwsM0-g">
            <a:extLst>
              <a:ext uri="{FF2B5EF4-FFF2-40B4-BE49-F238E27FC236}">
                <a16:creationId xmlns:a16="http://schemas.microsoft.com/office/drawing/2014/main" id="{2E2A44FF-2BEF-43F2-AD22-955064B8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31" y="2859503"/>
            <a:ext cx="359093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4.googleusercontent.com/vgJTYag-CubA-gvwRwXSdknooimZEj04tWQxHKJhoI-97VJosQaR1V8gf3sh-5dNskL5tFk2nYmv03gFXkWCsClv3bZlsuKXkiMohWeN8gzkdAc8qJBBe8W3nb2_s_PMWiGsn3ZPXoM">
            <a:extLst>
              <a:ext uri="{FF2B5EF4-FFF2-40B4-BE49-F238E27FC236}">
                <a16:creationId xmlns:a16="http://schemas.microsoft.com/office/drawing/2014/main" id="{3864D6D1-38BB-49A2-BF87-B3F764E9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10" y="2850777"/>
            <a:ext cx="251937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3879DD9-EA80-462E-AA1B-47EF1734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5602" y="2162931"/>
            <a:ext cx="3773917" cy="6878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Elaborative typeface images </a:t>
            </a:r>
          </a:p>
        </p:txBody>
      </p:sp>
    </p:spTree>
    <p:extLst>
      <p:ext uri="{BB962C8B-B14F-4D97-AF65-F5344CB8AC3E}">
        <p14:creationId xmlns:p14="http://schemas.microsoft.com/office/powerpoint/2010/main" val="332019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ACB3-1187-47DD-87EB-15776545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Materials </a:t>
            </a:r>
          </a:p>
        </p:txBody>
      </p:sp>
      <p:pic>
        <p:nvPicPr>
          <p:cNvPr id="6146" name="Picture 2" descr="https://lh5.googleusercontent.com/oi9jf5dWL-lwTC3ZaDAtlX4cI1AmdJt8u9sIohMauK-70r5Uy295LjQzLCJ5L6N-K5GZw27xJg0dgiQMRtWixcTs3AxesfSJPvqlJkkrl4MHH74JKb_ITJd-UrUEJAan66cYPe_Du3s">
            <a:extLst>
              <a:ext uri="{FF2B5EF4-FFF2-40B4-BE49-F238E27FC236}">
                <a16:creationId xmlns:a16="http://schemas.microsoft.com/office/drawing/2014/main" id="{A9DC6C7B-25EC-4FE5-B7EC-024353A91A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103" y="2837470"/>
            <a:ext cx="21762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3EDF0A-DE3D-4D56-A10C-D66DBF1D4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4376" y="1962544"/>
            <a:ext cx="3261738" cy="8749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Natural typeface images </a:t>
            </a:r>
          </a:p>
        </p:txBody>
      </p:sp>
      <p:pic>
        <p:nvPicPr>
          <p:cNvPr id="6148" name="Picture 4" descr="https://lh6.googleusercontent.com/XVyAlUcudFWHsE1cFdiGp-w_Id9iGJvPxdvAJW4pUt6QClYlS85vXZnfY-F_rwrK1OUH2CO31woQEN2GVbs65sOxd9hjlt8xUoirDnB2AGHaT12R1aZddaTFAnkXVzHRuaVOtiilKIw">
            <a:extLst>
              <a:ext uri="{FF2B5EF4-FFF2-40B4-BE49-F238E27FC236}">
                <a16:creationId xmlns:a16="http://schemas.microsoft.com/office/drawing/2014/main" id="{0A207BD3-3DA2-46AF-B6B8-0952384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98" y="2837470"/>
            <a:ext cx="29353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4.googleusercontent.com/x23tjk_mT2xTPf5jTJeQxLaY2TZZqPcoXnShAkHFhUtGzEExdSJISt27GfaF8sldm8UBj_EvS5cWEI3l7hoyHnNpA3MDjOdbvherNrPTS2exP9QdXoFZO4SuqjAgBUhVRhgTasAzs_U">
            <a:extLst>
              <a:ext uri="{FF2B5EF4-FFF2-40B4-BE49-F238E27FC236}">
                <a16:creationId xmlns:a16="http://schemas.microsoft.com/office/drawing/2014/main" id="{5C0549E5-0865-47EE-B096-68D28780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94" y="2837470"/>
            <a:ext cx="35011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6.googleusercontent.com/jDly1M1OHXRqrIKhr42rsq1h3YLlA9cF0LiO06kVCxyhkCWoMXhw-oVdANrLpJRyFH5EVSnjvOp7XwxOrY91qj7pPATeR5ZExMKGR8HkiFOKv_UjGi60WfPZ83TDMnk64H_3VJNUBdY">
            <a:extLst>
              <a:ext uri="{FF2B5EF4-FFF2-40B4-BE49-F238E27FC236}">
                <a16:creationId xmlns:a16="http://schemas.microsoft.com/office/drawing/2014/main" id="{0CBA53D9-8993-4347-A817-51F0AA8E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2" y="2837470"/>
            <a:ext cx="263658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9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7F588C8-D638-4F89-BCCF-C1C2D57E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Materials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1FD4B2-5547-41D8-B67D-6E297A6F5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Variables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B6A62D-00B7-4A42-A231-5D08DA599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Dependent Variables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2E1473-A08D-4BE9-81A1-AD4F9B9F35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Likelihood of Purchase</a:t>
            </a:r>
          </a:p>
          <a:p>
            <a:r>
              <a:rPr lang="en-US" dirty="0"/>
              <a:t>Recommendation to a Friend</a:t>
            </a:r>
          </a:p>
          <a:p>
            <a:r>
              <a:rPr lang="en-US" dirty="0"/>
              <a:t>Estimate of Quality</a:t>
            </a:r>
          </a:p>
          <a:p>
            <a:r>
              <a:rPr lang="en-US" dirty="0"/>
              <a:t>Expectation of Cost </a:t>
            </a:r>
          </a:p>
        </p:txBody>
      </p:sp>
      <p:pic>
        <p:nvPicPr>
          <p:cNvPr id="17" name="Picture 4" descr="https://lh5.googleusercontent.com/1nYe3EFcT-Sm4Flq0_Yr34xr_Ocmrc_L7gozVh-1pS0_GMhuPZKTxLO4IwK3Tu6YM7ntJJ_-5606KoegepY1nc0LkRKQc3KmSXFuuXz_hMnnVivJ_UkNVt5t-hmEoq9mjgcQGV_Bekw">
            <a:extLst>
              <a:ext uri="{FF2B5EF4-FFF2-40B4-BE49-F238E27FC236}">
                <a16:creationId xmlns:a16="http://schemas.microsoft.com/office/drawing/2014/main" id="{AC9F1724-518A-48E5-803A-5CE96DAF40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3" y="2789074"/>
            <a:ext cx="989909" cy="15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lh4.googleusercontent.com/vgJTYag-CubA-gvwRwXSdknooimZEj04tWQxHKJhoI-97VJosQaR1V8gf3sh-5dNskL5tFk2nYmv03gFXkWCsClv3bZlsuKXkiMohWeN8gzkdAc8qJBBe8W3nb2_s_PMWiGsn3ZPXoM">
            <a:extLst>
              <a:ext uri="{FF2B5EF4-FFF2-40B4-BE49-F238E27FC236}">
                <a16:creationId xmlns:a16="http://schemas.microsoft.com/office/drawing/2014/main" id="{75DA6F8E-E3EE-4E81-A3C8-D9E40EAD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22" y="2789075"/>
            <a:ext cx="1187454" cy="1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5.googleusercontent.com/pI_uL_Kz1zOwpXvUxQLRSD5tCFgUBjrJImDd9EucwYSn0mSCPl3uXmEiJJ_0ag6T4sSMmjM48dC075fqYoT1oKKR6OD7An0dPxhERIE9MBiajDSMG1ylZn2mNwTIEfLIwW7OgwsM0-g">
            <a:extLst>
              <a:ext uri="{FF2B5EF4-FFF2-40B4-BE49-F238E27FC236}">
                <a16:creationId xmlns:a16="http://schemas.microsoft.com/office/drawing/2014/main" id="{7250FCDA-7D7D-4B05-A71C-98A45007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76" y="2789074"/>
            <a:ext cx="1692506" cy="1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5.googleusercontent.com/dyvT0teX8G1U5WKWg7zgEHjD_tqPd5OXds4bsMAPA2EAsVtFhu7iUujE4gMKWxQEMDP-bfuuoF9o0Ggnqo5r4H3C0_nWAiUJr8ABz2gJ905zirdJUnjpAWmsNTAlzcSEBNzBQCHKVGE">
            <a:extLst>
              <a:ext uri="{FF2B5EF4-FFF2-40B4-BE49-F238E27FC236}">
                <a16:creationId xmlns:a16="http://schemas.microsoft.com/office/drawing/2014/main" id="{439A3C22-463C-4015-B876-77D3FD7C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259" y="2789074"/>
            <a:ext cx="1417213" cy="1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lh6.googleusercontent.com/jDly1M1OHXRqrIKhr42rsq1h3YLlA9cF0LiO06kVCxyhkCWoMXhw-oVdANrLpJRyFH5EVSnjvOp7XwxOrY91qj7pPATeR5ZExMKGR8HkiFOKv_UjGi60WfPZ83TDMnk64H_3VJNUBdY">
            <a:extLst>
              <a:ext uri="{FF2B5EF4-FFF2-40B4-BE49-F238E27FC236}">
                <a16:creationId xmlns:a16="http://schemas.microsoft.com/office/drawing/2014/main" id="{D539A62E-3F3C-4049-8F46-6EF02F2C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7" y="4758540"/>
            <a:ext cx="1084560" cy="15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5.googleusercontent.com/oi9jf5dWL-lwTC3ZaDAtlX4cI1AmdJt8u9sIohMauK-70r5Uy295LjQzLCJ5L6N-K5GZw27xJg0dgiQMRtWixcTs3AxesfSJPvqlJkkrl4MHH74JKb_ITJd-UrUEJAan66cYPe_Du3s">
            <a:extLst>
              <a:ext uri="{FF2B5EF4-FFF2-40B4-BE49-F238E27FC236}">
                <a16:creationId xmlns:a16="http://schemas.microsoft.com/office/drawing/2014/main" id="{2FC71B3E-CE88-4F28-BBD0-9CAD0613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390" y="4758540"/>
            <a:ext cx="1054738" cy="15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lh4.googleusercontent.com/x23tjk_mT2xTPf5jTJeQxLaY2TZZqPcoXnShAkHFhUtGzEExdSJISt27GfaF8sldm8UBj_EvS5cWEI3l7hoyHnNpA3MDjOdbvherNrPTS2exP9QdXoFZO4SuqjAgBUhVRhgTasAzs_U">
            <a:extLst>
              <a:ext uri="{FF2B5EF4-FFF2-40B4-BE49-F238E27FC236}">
                <a16:creationId xmlns:a16="http://schemas.microsoft.com/office/drawing/2014/main" id="{191E441E-5CBD-41B6-A3B3-7661927C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8" y="4758540"/>
            <a:ext cx="1696846" cy="15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6.googleusercontent.com/XVyAlUcudFWHsE1cFdiGp-w_Id9iGJvPxdvAJW4pUt6QClYlS85vXZnfY-F_rwrK1OUH2CO31woQEN2GVbs65sOxd9hjlt8xUoirDnB2AGHaT12R1aZddaTFAnkXVzHRuaVOtiilKIw">
            <a:extLst>
              <a:ext uri="{FF2B5EF4-FFF2-40B4-BE49-F238E27FC236}">
                <a16:creationId xmlns:a16="http://schemas.microsoft.com/office/drawing/2014/main" id="{144FCA16-17A6-42F0-86FA-7978D416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18" y="4758540"/>
            <a:ext cx="1422627" cy="15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8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5FFB2-8170-44C1-83BE-52309E39E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0932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7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EDC02-921A-4B58-B2F1-69517663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401A5-8D1E-4FF5-BCEE-00AB7E49B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EC6AF-642B-4CB7-9914-D53B0CD60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9A546-4E23-4BA2-97E7-E79E48EB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19DDC-C673-46B1-B29E-DF80C39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1" y="2472018"/>
            <a:ext cx="9404723" cy="1400530"/>
          </a:xfrm>
        </p:spPr>
        <p:txBody>
          <a:bodyPr/>
          <a:lstStyle/>
          <a:p>
            <a:pPr algn="ctr"/>
            <a:r>
              <a:rPr lang="en-US" sz="72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8213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DCA2-0F44-41B4-9762-65580FD6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Likelihood of Purchase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4AD410-20EF-46BB-8C64-8741232C6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48190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61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DCA2-0F44-41B4-9762-65580FD6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Likelihood of Purchase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4AD410-20EF-46BB-8C64-8741232C6E72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01149" y="2514600"/>
          <a:ext cx="4597952" cy="389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C0C28-B7E8-470E-B790-36B321B7E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64501-2ED9-4BC3-BC1A-8D08DE14E2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Hypothesis1) If the typeface is appropriate for the product, it will lead to a higher likelihood of purchase. </a:t>
            </a:r>
          </a:p>
          <a:p>
            <a:r>
              <a:rPr lang="en-US" dirty="0"/>
              <a:t>Does not support hypothesis 1</a:t>
            </a:r>
          </a:p>
          <a:p>
            <a:r>
              <a:rPr lang="en-US" dirty="0"/>
              <a:t>F(1,101)= .217, P&lt;.14 </a:t>
            </a:r>
          </a:p>
        </p:txBody>
      </p:sp>
    </p:spTree>
    <p:extLst>
      <p:ext uri="{BB962C8B-B14F-4D97-AF65-F5344CB8AC3E}">
        <p14:creationId xmlns:p14="http://schemas.microsoft.com/office/powerpoint/2010/main" val="118526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5A8F-79C9-4827-8524-F64EC63A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Recommendation to a Friend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47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Recommendation to a Friend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Hypothesis 2) Companies that use an elaborate typeface on their product will be preferred over a product that uses a natural typeface.</a:t>
            </a:r>
          </a:p>
          <a:p>
            <a:r>
              <a:rPr lang="en-US" dirty="0"/>
              <a:t>Does not support hypothesis 2</a:t>
            </a:r>
          </a:p>
          <a:p>
            <a:r>
              <a:rPr lang="en-US" dirty="0"/>
              <a:t>F(1,106)= 2.18, P&lt; .14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46111" y="2481262"/>
          <a:ext cx="4852989" cy="419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11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F203-5883-4B44-9B3E-4315B62A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Estimate of Product Quality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910114-D366-4434-9FB4-244A872D4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4092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87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F203-5883-4B44-9B3E-4315B62A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Quality of Product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910114-D366-4434-9FB4-244A872D481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6111" y="2514600"/>
          <a:ext cx="4852989" cy="37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05B6A-23BB-41C1-AEB1-818710312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51880-36B0-4831-8BFA-ED8EB035A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Hypothesis 2) Companies that use an elaborate typeface on their product will be preferred over a product that uses a natural typeface.</a:t>
            </a:r>
          </a:p>
          <a:p>
            <a:r>
              <a:rPr lang="en-US" dirty="0"/>
              <a:t>Does not support hypothesis 2</a:t>
            </a:r>
          </a:p>
          <a:p>
            <a:r>
              <a:rPr lang="en-US" dirty="0"/>
              <a:t>F(1, 109)= .249, P &lt; .14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6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9E99-8727-4630-B79B-1F10E4F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Expectation of Cost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4D9613-1FFB-4B63-B7C3-69175012498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49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9E99-8727-4630-B79B-1F10E4F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Expectation of Cost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4D9613-1FFB-4B63-B7C3-69175012498D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62001" y="2514600"/>
          <a:ext cx="4737100" cy="37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0DB43-5C38-4359-8222-75D24EED7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F410B2-B691-422F-A83A-22CED20646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Hypothesis 2) Companies that use an elaborate typeface on their product will be preferred over a product that uses a natural typeface.</a:t>
            </a:r>
          </a:p>
          <a:p>
            <a:r>
              <a:rPr lang="en-US" dirty="0"/>
              <a:t>Does not support hypothesis 2</a:t>
            </a:r>
          </a:p>
          <a:p>
            <a:r>
              <a:rPr lang="en-US" dirty="0"/>
              <a:t>F(1,115)= .004, P&lt; .95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2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8EB3-A66A-467B-A262-174C741F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Gender Differences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BFC5CB-883C-4EBF-A8F0-D1C6E61F14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8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612" y="1246095"/>
            <a:ext cx="1018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-Research suggests that the typeface used on a product does in fact influence what we may believe about the product itself.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1953" y="4007223"/>
            <a:ext cx="897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-There are considerations that must be thought of when choosing a typeface for a product or brand.</a:t>
            </a:r>
          </a:p>
        </p:txBody>
      </p:sp>
    </p:spTree>
    <p:extLst>
      <p:ext uri="{BB962C8B-B14F-4D97-AF65-F5344CB8AC3E}">
        <p14:creationId xmlns:p14="http://schemas.microsoft.com/office/powerpoint/2010/main" val="37047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Gender Differences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hypothesis</a:t>
            </a:r>
          </a:p>
          <a:p>
            <a:r>
              <a:rPr lang="en-US" dirty="0"/>
              <a:t>Females are more likely to purchase products than men</a:t>
            </a:r>
          </a:p>
          <a:p>
            <a:r>
              <a:rPr lang="en-US" dirty="0"/>
              <a:t>F(1, 99)= 10.15, P&gt; .002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DBFC5CB-883C-4EBF-A8F0-D1C6E61F1487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6111" y="2514600"/>
          <a:ext cx="4852989" cy="37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98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1" y="2472018"/>
            <a:ext cx="9404723" cy="1400530"/>
          </a:xfrm>
        </p:spPr>
        <p:txBody>
          <a:bodyPr/>
          <a:lstStyle/>
          <a:p>
            <a:pPr algn="ctr"/>
            <a:r>
              <a:rPr lang="en-US" sz="7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1564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8CD1-BA42-4CB7-B2A8-6CAF1058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ADB9-FFCE-4467-A4A1-7A83F549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that Hypotheses 1 and 2 are not supported</a:t>
            </a:r>
          </a:p>
          <a:p>
            <a:r>
              <a:rPr lang="en-US" dirty="0"/>
              <a:t>Found that people do not judged quality of a product based on typeface</a:t>
            </a:r>
          </a:p>
          <a:p>
            <a:r>
              <a:rPr lang="en-US" dirty="0"/>
              <a:t>Gender differences between purchasing behaviors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28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319B-79BE-49EA-8717-0ED08696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5354-B5E3-44D1-9DD6-261A71F3B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type</a:t>
            </a:r>
          </a:p>
          <a:p>
            <a:pPr lvl="1"/>
            <a:r>
              <a:rPr lang="en-US" dirty="0"/>
              <a:t>Gender Specific Products </a:t>
            </a:r>
          </a:p>
          <a:p>
            <a:r>
              <a:rPr lang="en-US" dirty="0"/>
              <a:t>Questionnaire</a:t>
            </a:r>
          </a:p>
          <a:p>
            <a:pPr lvl="1"/>
            <a:r>
              <a:rPr lang="en-US" dirty="0"/>
              <a:t>Socioeconomic Background</a:t>
            </a:r>
          </a:p>
          <a:p>
            <a:pPr lvl="1"/>
            <a:r>
              <a:rPr lang="en-US" dirty="0"/>
              <a:t>Reverse Scales </a:t>
            </a:r>
          </a:p>
        </p:txBody>
      </p:sp>
    </p:spTree>
    <p:extLst>
      <p:ext uri="{BB962C8B-B14F-4D97-AF65-F5344CB8AC3E}">
        <p14:creationId xmlns:p14="http://schemas.microsoft.com/office/powerpoint/2010/main" val="1971618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3701-E255-4FAB-B369-F83A94D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B88A-937C-4642-A400-76A5E2D0A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Doyle, J. R., &amp; Bottomley, P. A. (2004). Font appropriateness and brand choice. </a:t>
            </a:r>
            <a:r>
              <a:rPr lang="en-US" i="1" dirty="0"/>
              <a:t>Journal of Business Research</a:t>
            </a:r>
            <a:r>
              <a:rPr lang="en-US" dirty="0"/>
              <a:t>, 57(8), 873–880.</a:t>
            </a:r>
          </a:p>
          <a:p>
            <a:r>
              <a:rPr lang="en-US" dirty="0"/>
              <a:t>Henderson, P. W., Giese, J. L., &amp; Cote, J. A. (2004). Impression management using typeface design. </a:t>
            </a:r>
            <a:r>
              <a:rPr lang="en-US" i="1" dirty="0"/>
              <a:t>Journal Of Marketing</a:t>
            </a:r>
            <a:r>
              <a:rPr lang="en-US" dirty="0"/>
              <a:t>, </a:t>
            </a:r>
            <a:r>
              <a:rPr lang="en-US" i="1" dirty="0"/>
              <a:t>68</a:t>
            </a:r>
            <a:r>
              <a:rPr lang="en-US" dirty="0"/>
              <a:t>(4), 60-72. doi:10.1509/jmkg.68.4.60.42736</a:t>
            </a:r>
          </a:p>
          <a:p>
            <a:r>
              <a:rPr lang="en-US" dirty="0" err="1"/>
              <a:t>Poffenberger</a:t>
            </a:r>
            <a:r>
              <a:rPr lang="en-US" dirty="0"/>
              <a:t>, A.T., Franken, R.B., 1923. A study of the appropriateness of typefaces. J. Appl. Psychol. 7, 312–327.</a:t>
            </a:r>
          </a:p>
          <a:p>
            <a:r>
              <a:rPr lang="en-US" dirty="0"/>
              <a:t>Young, Margaret Levine; Kay, David C.; Wagner, Richard (2004). </a:t>
            </a:r>
            <a:r>
              <a:rPr lang="en-US" i="1" u="sng" dirty="0">
                <a:hlinkClick r:id="rId2"/>
              </a:rPr>
              <a:t>WordPerfect 12 for dummies</a:t>
            </a:r>
            <a:r>
              <a:rPr lang="en-US" dirty="0"/>
              <a:t>. For Dummies. p. 102.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E925AB-D4B6-4C17-983C-E2629295B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963887"/>
              </p:ext>
            </p:extLst>
          </p:nvPr>
        </p:nvGraphicFramePr>
        <p:xfrm>
          <a:off x="728870" y="225288"/>
          <a:ext cx="10866782" cy="422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8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3D7B99-91DB-4C05-9FB3-E073C8209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C7106-3876-4F4E-BA91-E1C45D2DB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8C817-2BD0-4B04-BA7A-42A79AD63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FF9F32A-A067-467E-9036-118E7BB68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743743"/>
              </p:ext>
            </p:extLst>
          </p:nvPr>
        </p:nvGraphicFramePr>
        <p:xfrm>
          <a:off x="1775012" y="159026"/>
          <a:ext cx="9542344" cy="633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3778462"/>
              </p:ext>
            </p:extLst>
          </p:nvPr>
        </p:nvGraphicFramePr>
        <p:xfrm>
          <a:off x="0" y="0"/>
          <a:ext cx="2396564" cy="17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74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832B94-DD4C-471C-928F-7088153A1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C7CAC8-8E1E-4E24-99C1-31B5A23D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7ED45D-041C-4568-B92C-C0C05E91D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AFACC-E901-427D-8124-2CDF65A1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A3C0B4-6D2C-4327-9D55-1B16CF39E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537DCF-B14F-45B1-ABE9-72B5893A9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Arrow: Straight">
            <a:hlinkClick r:id="rId2" action="ppaction://hlinksldjump"/>
            <a:extLst>
              <a:ext uri="{FF2B5EF4-FFF2-40B4-BE49-F238E27FC236}">
                <a16:creationId xmlns:a16="http://schemas.microsoft.com/office/drawing/2014/main" id="{C5656587-EF74-4CB6-9DED-92422348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01130" y="5681133"/>
            <a:ext cx="914400" cy="9144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644D56-D5A7-4866-9FED-6ED70E5C3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378381"/>
              </p:ext>
            </p:extLst>
          </p:nvPr>
        </p:nvGraphicFramePr>
        <p:xfrm>
          <a:off x="2032000" y="1207972"/>
          <a:ext cx="8128000" cy="444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1539666"/>
            <a:ext cx="336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Typeface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9129" y="1539666"/>
            <a:ext cx="1201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Font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2396564" cy="1450980"/>
            <a:chOff x="0" y="-13042"/>
            <a:chExt cx="2396564" cy="14509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396564" cy="1437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0" y="-13042"/>
              <a:ext cx="2396564" cy="1437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Typeface vs. Font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5196B-B85F-45B4-B7F0-1415E1FC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7865C-DF04-4B87-8ADA-B5D3D268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5196B-B85F-45B4-B7F0-1415E1FC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7865C-DF04-4B87-8ADA-B5D3D268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E7570-3A9A-4879-85F2-A9DAA750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5196B-B85F-45B4-B7F0-1415E1FC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7865C-DF04-4B87-8ADA-B5D3D2681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E7570-3A9A-4879-85F2-A9DAA750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  <p:bldGraphic spid="4" grpId="2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17A770-ECEE-44CE-A998-6E788A2A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11" y="522248"/>
            <a:ext cx="9404723" cy="1400530"/>
          </a:xfrm>
        </p:spPr>
        <p:txBody>
          <a:bodyPr/>
          <a:lstStyle/>
          <a:p>
            <a:r>
              <a:rPr lang="en-US" dirty="0"/>
              <a:t>Design Characteristics of Typeface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E647085-815E-4EB3-9FA2-44C527C34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340525"/>
              </p:ext>
            </p:extLst>
          </p:nvPr>
        </p:nvGraphicFramePr>
        <p:xfrm>
          <a:off x="463826" y="1222513"/>
          <a:ext cx="11082063" cy="44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5F2E0D3-9FAB-4557-ACEA-E6976C9B3997}"/>
              </a:ext>
            </a:extLst>
          </p:cNvPr>
          <p:cNvSpPr txBox="1"/>
          <p:nvPr/>
        </p:nvSpPr>
        <p:spPr>
          <a:xfrm>
            <a:off x="10310191" y="6292638"/>
            <a:ext cx="188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Henderson,Giese</a:t>
            </a:r>
            <a:r>
              <a:rPr lang="en-US" sz="1500" dirty="0"/>
              <a:t>, &amp; Cote (2004) </a:t>
            </a:r>
          </a:p>
          <a:p>
            <a:endParaRPr lang="en-US" dirty="0"/>
          </a:p>
        </p:txBody>
      </p:sp>
      <p:pic>
        <p:nvPicPr>
          <p:cNvPr id="24" name="Picture 2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47DE8BA-4C39-417A-AB83-B784D9C56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831" y="4698609"/>
            <a:ext cx="3986463" cy="9368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46F84C-1D07-4D75-BF65-D995F9375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92" y="4698609"/>
            <a:ext cx="3986463" cy="9368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1"/>
            <a:ext cx="1801906" cy="896471"/>
            <a:chOff x="0" y="0"/>
            <a:chExt cx="2396564" cy="143793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2396564" cy="1437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60196" y="162324"/>
              <a:ext cx="2030289" cy="1275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Elaborate vs. natural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8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848B649-D3AC-42FD-9F32-2EAE22EFF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A575482-A5AC-4DF0-AF41-95AB2A38F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848B649-D3AC-42FD-9F32-2EAE22EFF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A575482-A5AC-4DF0-AF41-95AB2A38F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F3E31D1-A88A-4EBA-A792-11B355832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5EFEE25-35AC-4191-B66C-C3A5BF89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  <p:bldGraphic spid="16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verage&#10;&#10;Description generated with high confidence">
            <a:extLst>
              <a:ext uri="{FF2B5EF4-FFF2-40B4-BE49-F238E27FC236}">
                <a16:creationId xmlns:a16="http://schemas.microsoft.com/office/drawing/2014/main" id="{642F42DA-8166-4800-B827-7CDA8235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27" y="914400"/>
            <a:ext cx="4545037" cy="5029200"/>
          </a:xfrm>
          <a:prstGeom prst="rect">
            <a:avLst/>
          </a:prstGeom>
        </p:spPr>
      </p:pic>
      <p:pic>
        <p:nvPicPr>
          <p:cNvPr id="6" name="Picture 5" descr="A close up of a can&#10;&#10;Description generated with very high confidence">
            <a:extLst>
              <a:ext uri="{FF2B5EF4-FFF2-40B4-BE49-F238E27FC236}">
                <a16:creationId xmlns:a16="http://schemas.microsoft.com/office/drawing/2014/main" id="{6145A41C-8695-42F4-AFE6-96B1293A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61" y="914400"/>
            <a:ext cx="3225839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8541" y="340731"/>
            <a:ext cx="41237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Elaborate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1003" y="349768"/>
            <a:ext cx="3720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15256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bottle&#10;&#10;Description generated with very high confidence">
            <a:extLst>
              <a:ext uri="{FF2B5EF4-FFF2-40B4-BE49-F238E27FC236}">
                <a16:creationId xmlns:a16="http://schemas.microsoft.com/office/drawing/2014/main" id="{62B0958A-8669-4E17-9781-7CFC17B0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44" y="1282719"/>
            <a:ext cx="4113051" cy="4619698"/>
          </a:xfrm>
          <a:prstGeom prst="rect">
            <a:avLst/>
          </a:prstGeom>
        </p:spPr>
      </p:pic>
      <p:pic>
        <p:nvPicPr>
          <p:cNvPr id="17" name="Picture 16" descr="A close up of a bottle&#10;&#10;Description generated with high confidence">
            <a:extLst>
              <a:ext uri="{FF2B5EF4-FFF2-40B4-BE49-F238E27FC236}">
                <a16:creationId xmlns:a16="http://schemas.microsoft.com/office/drawing/2014/main" id="{08593F21-4A8E-4B96-99A7-C0B597EE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57" y="1282719"/>
            <a:ext cx="4619698" cy="4619698"/>
          </a:xfrm>
          <a:prstGeom prst="rect">
            <a:avLst/>
          </a:prstGeom>
        </p:spPr>
      </p:pic>
      <p:pic>
        <p:nvPicPr>
          <p:cNvPr id="19" name="Graphic 18" descr="Arrow: Straight">
            <a:hlinkClick r:id="rId4" action="ppaction://hlinksldjump"/>
            <a:extLst>
              <a:ext uri="{FF2B5EF4-FFF2-40B4-BE49-F238E27FC236}">
                <a16:creationId xmlns:a16="http://schemas.microsoft.com/office/drawing/2014/main" id="{6DDB92B4-AD83-41F9-BB2A-FB7D47758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49955" y="5902417"/>
            <a:ext cx="914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9835" y="651777"/>
            <a:ext cx="41779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Elaborate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3574" y="651777"/>
            <a:ext cx="38598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5619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992</Words>
  <Application>Microsoft Office PowerPoint</Application>
  <PresentationFormat>Widescreen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Times New Roman</vt:lpstr>
      <vt:lpstr>Wingdings 3</vt:lpstr>
      <vt:lpstr>Ion</vt:lpstr>
      <vt:lpstr>The Influence of Typeface on Product Appeal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Characteristics of Typeface</vt:lpstr>
      <vt:lpstr>PowerPoint Presentation</vt:lpstr>
      <vt:lpstr>PowerPoint Presentation</vt:lpstr>
      <vt:lpstr>PowerPoint Presentation</vt:lpstr>
      <vt:lpstr>Appropriate Use of Typeface</vt:lpstr>
      <vt:lpstr>PowerPoint Presentation</vt:lpstr>
      <vt:lpstr>Methods</vt:lpstr>
      <vt:lpstr>Methods: Subjects  </vt:lpstr>
      <vt:lpstr>Methods: Design</vt:lpstr>
      <vt:lpstr>Methods: Design</vt:lpstr>
      <vt:lpstr>Design: Materials </vt:lpstr>
      <vt:lpstr>Design: Materials </vt:lpstr>
      <vt:lpstr>Methods: Materials </vt:lpstr>
      <vt:lpstr>Results</vt:lpstr>
      <vt:lpstr>Results: Likelihood of Purchase </vt:lpstr>
      <vt:lpstr>Results: Likelihood of Purchase </vt:lpstr>
      <vt:lpstr>Results: Recommendation to a Friend  </vt:lpstr>
      <vt:lpstr>Results: Recommendation to a Friend  </vt:lpstr>
      <vt:lpstr>Results: Estimate of Product Quality </vt:lpstr>
      <vt:lpstr>Results: Quality of Product </vt:lpstr>
      <vt:lpstr>Results: Expectation of Cost</vt:lpstr>
      <vt:lpstr>Results: Expectation of Cost</vt:lpstr>
      <vt:lpstr>Results: Gender Differences</vt:lpstr>
      <vt:lpstr>Results: Gender Differences</vt:lpstr>
      <vt:lpstr>Discussion</vt:lpstr>
      <vt:lpstr>Discussion</vt:lpstr>
      <vt:lpstr>Limitations </vt:lpstr>
      <vt:lpstr>Refences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Typeface on Product Appeal</dc:title>
  <dc:creator>Raina Taylor</dc:creator>
  <cp:lastModifiedBy>Neil H Schwartz</cp:lastModifiedBy>
  <cp:revision>44</cp:revision>
  <dcterms:created xsi:type="dcterms:W3CDTF">2018-05-08T02:27:51Z</dcterms:created>
  <dcterms:modified xsi:type="dcterms:W3CDTF">2019-03-29T02:18:10Z</dcterms:modified>
</cp:coreProperties>
</file>